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57" r:id="rId3"/>
    <p:sldId id="369" r:id="rId4"/>
    <p:sldId id="370" r:id="rId5"/>
    <p:sldId id="372" r:id="rId6"/>
    <p:sldId id="373" r:id="rId7"/>
    <p:sldId id="374" r:id="rId8"/>
    <p:sldId id="379" r:id="rId9"/>
    <p:sldId id="385" r:id="rId10"/>
    <p:sldId id="386" r:id="rId11"/>
    <p:sldId id="388" r:id="rId12"/>
    <p:sldId id="387" r:id="rId13"/>
    <p:sldId id="376" r:id="rId14"/>
    <p:sldId id="389" r:id="rId15"/>
    <p:sldId id="390" r:id="rId16"/>
    <p:sldId id="391" r:id="rId17"/>
    <p:sldId id="392" r:id="rId18"/>
    <p:sldId id="375" r:id="rId19"/>
    <p:sldId id="377" r:id="rId20"/>
    <p:sldId id="3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t>‹#›</a:t>
            </a:fld>
            <a:endParaRPr lang="en-IN"/>
          </a:p>
        </p:txBody>
      </p:sp>
    </p:spTree>
    <p:extLst>
      <p:ext uri="{BB962C8B-B14F-4D97-AF65-F5344CB8AC3E}">
        <p14:creationId xmlns:p14="http://schemas.microsoft.com/office/powerpoint/2010/main" val="809667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8D13192D-1816-F03A-9AF1-BBA902A8A17D}"/>
              </a:ext>
            </a:extLst>
          </p:cNvPr>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
        <p:nvSpPr>
          <p:cNvPr id="3" name="Date Placeholder 2">
            <a:extLst>
              <a:ext uri="{FF2B5EF4-FFF2-40B4-BE49-F238E27FC236}">
                <a16:creationId xmlns:a16="http://schemas.microsoft.com/office/drawing/2014/main" id="{814B6A37-AD04-C654-AC92-D9CC3ADF0A51}"/>
              </a:ext>
            </a:extLst>
          </p:cNvPr>
          <p:cNvSpPr>
            <a:spLocks noGrp="1" noChangeArrowheads="1"/>
          </p:cNvSpPr>
          <p:nvPr>
            <p:ph type="dt" sz="half" idx="10"/>
          </p:nvPr>
        </p:nvSpPr>
        <p:spPr>
          <a:xfrm>
            <a:off x="914400" y="6248400"/>
            <a:ext cx="2540000" cy="457200"/>
          </a:xfrm>
        </p:spPr>
        <p:txBody>
          <a:bodyPr/>
          <a:lstStyle>
            <a:lvl1pPr>
              <a:defRPr/>
            </a:lvl1pPr>
          </a:lstStyle>
          <a:p>
            <a:pPr>
              <a:defRPr/>
            </a:pPr>
            <a:r>
              <a:rPr lang="en-US" dirty="0"/>
              <a:t>Phase-II First Review</a:t>
            </a:r>
          </a:p>
        </p:txBody>
      </p:sp>
      <p:sp>
        <p:nvSpPr>
          <p:cNvPr id="4" name="Footer Placeholder 3">
            <a:extLst>
              <a:ext uri="{FF2B5EF4-FFF2-40B4-BE49-F238E27FC236}">
                <a16:creationId xmlns:a16="http://schemas.microsoft.com/office/drawing/2014/main" id="{EE58272B-7D6B-F3CE-953F-1079FFA8D80E}"/>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Computer Science and Engineering</a:t>
            </a:r>
          </a:p>
        </p:txBody>
      </p:sp>
      <p:sp>
        <p:nvSpPr>
          <p:cNvPr id="5" name="Slide Number Placeholder 4">
            <a:extLst>
              <a:ext uri="{FF2B5EF4-FFF2-40B4-BE49-F238E27FC236}">
                <a16:creationId xmlns:a16="http://schemas.microsoft.com/office/drawing/2014/main" id="{E55F3314-4EF0-936B-77EE-175E9EF6B55B}"/>
              </a:ext>
            </a:extLst>
          </p:cNvPr>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pPr>
                <a:defRPr/>
              </a:pPr>
              <a:t>‹#›</a:t>
            </a:fld>
            <a:endParaRPr lang="en-US" altLang="en-US"/>
          </a:p>
        </p:txBody>
      </p:sp>
    </p:spTree>
    <p:extLst>
      <p:ext uri="{BB962C8B-B14F-4D97-AF65-F5344CB8AC3E}">
        <p14:creationId xmlns:p14="http://schemas.microsoft.com/office/powerpoint/2010/main" val="175096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DE0854C1-7207-EF75-A61A-B4AF54A5D723}"/>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5" name="Rectangle 7">
            <a:extLst>
              <a:ext uri="{FF2B5EF4-FFF2-40B4-BE49-F238E27FC236}">
                <a16:creationId xmlns:a16="http://schemas.microsoft.com/office/drawing/2014/main" id="{023D97B6-49D4-67F3-668F-9724FD35233F}"/>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6" name="Rectangle 8">
            <a:extLst>
              <a:ext uri="{FF2B5EF4-FFF2-40B4-BE49-F238E27FC236}">
                <a16:creationId xmlns:a16="http://schemas.microsoft.com/office/drawing/2014/main" id="{EE4FA587-585B-1C1F-066D-B211962B0DB9}"/>
              </a:ext>
            </a:extLst>
          </p:cNvPr>
          <p:cNvSpPr>
            <a:spLocks noGrp="1" noChangeArrowheads="1"/>
          </p:cNvSpPr>
          <p:nvPr>
            <p:ph type="sldNum" sz="quarter" idx="12"/>
          </p:nvPr>
        </p:nvSpPr>
        <p:spPr>
          <a:ln/>
        </p:spPr>
        <p:txBody>
          <a:bodyPr/>
          <a:lstStyle>
            <a:lvl1pPr>
              <a:defRPr/>
            </a:lvl1pPr>
          </a:lstStyle>
          <a:p>
            <a:pPr>
              <a:defRPr/>
            </a:pPr>
            <a:fld id="{5367E6EB-B6CA-430B-8761-75C737CF7AF1}" type="slidenum">
              <a:rPr lang="en-US" altLang="en-US"/>
              <a:pPr>
                <a:defRPr/>
              </a:pPr>
              <a:t>‹#›</a:t>
            </a:fld>
            <a:endParaRPr lang="en-US" altLang="en-US"/>
          </a:p>
        </p:txBody>
      </p:sp>
    </p:spTree>
    <p:extLst>
      <p:ext uri="{BB962C8B-B14F-4D97-AF65-F5344CB8AC3E}">
        <p14:creationId xmlns:p14="http://schemas.microsoft.com/office/powerpoint/2010/main" val="193947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1D0F6A3-93FF-6A17-402C-31256BC45713}"/>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5" name="Rectangle 7">
            <a:extLst>
              <a:ext uri="{FF2B5EF4-FFF2-40B4-BE49-F238E27FC236}">
                <a16:creationId xmlns:a16="http://schemas.microsoft.com/office/drawing/2014/main" id="{FB63A9F3-AD04-ED6E-E628-12170F70CE75}"/>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6" name="Rectangle 8">
            <a:extLst>
              <a:ext uri="{FF2B5EF4-FFF2-40B4-BE49-F238E27FC236}">
                <a16:creationId xmlns:a16="http://schemas.microsoft.com/office/drawing/2014/main" id="{01BD68DD-46F8-E148-C9DD-BDF1256D37AB}"/>
              </a:ext>
            </a:extLst>
          </p:cNvPr>
          <p:cNvSpPr>
            <a:spLocks noGrp="1" noChangeArrowheads="1"/>
          </p:cNvSpPr>
          <p:nvPr>
            <p:ph type="sldNum" sz="quarter" idx="12"/>
          </p:nvPr>
        </p:nvSpPr>
        <p:spPr>
          <a:ln/>
        </p:spPr>
        <p:txBody>
          <a:bodyPr/>
          <a:lstStyle>
            <a:lvl1pPr>
              <a:defRPr/>
            </a:lvl1pPr>
          </a:lstStyle>
          <a:p>
            <a:pPr>
              <a:defRPr/>
            </a:pPr>
            <a:fld id="{3031276A-AAE7-4DAF-B5DC-CD9EE96B703D}" type="slidenum">
              <a:rPr lang="en-US" altLang="en-US"/>
              <a:pPr>
                <a:defRPr/>
              </a:pPr>
              <a:t>‹#›</a:t>
            </a:fld>
            <a:endParaRPr lang="en-US" altLang="en-US"/>
          </a:p>
        </p:txBody>
      </p:sp>
    </p:spTree>
    <p:extLst>
      <p:ext uri="{BB962C8B-B14F-4D97-AF65-F5344CB8AC3E}">
        <p14:creationId xmlns:p14="http://schemas.microsoft.com/office/powerpoint/2010/main" val="278819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4A88B164-965D-9E09-9E7D-16374A9EADDD}"/>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5" name="Rectangle 7">
            <a:extLst>
              <a:ext uri="{FF2B5EF4-FFF2-40B4-BE49-F238E27FC236}">
                <a16:creationId xmlns:a16="http://schemas.microsoft.com/office/drawing/2014/main" id="{EE044AE8-B23C-D8C6-4D87-EADCB1C0F02B}"/>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6" name="Rectangle 8">
            <a:extLst>
              <a:ext uri="{FF2B5EF4-FFF2-40B4-BE49-F238E27FC236}">
                <a16:creationId xmlns:a16="http://schemas.microsoft.com/office/drawing/2014/main" id="{BE04F0FC-AAC5-064C-CDAD-FF80D73B3853}"/>
              </a:ext>
            </a:extLst>
          </p:cNvPr>
          <p:cNvSpPr>
            <a:spLocks noGrp="1" noChangeArrowheads="1"/>
          </p:cNvSpPr>
          <p:nvPr>
            <p:ph type="sldNum" sz="quarter" idx="12"/>
          </p:nvPr>
        </p:nvSpPr>
        <p:spPr>
          <a:ln/>
        </p:spPr>
        <p:txBody>
          <a:bodyPr/>
          <a:lstStyle>
            <a:lvl1pPr>
              <a:defRPr/>
            </a:lvl1pPr>
          </a:lstStyle>
          <a:p>
            <a:pPr>
              <a:defRPr/>
            </a:pPr>
            <a:fld id="{BDC2143B-610F-499C-A392-DFFBE135A7B2}" type="slidenum">
              <a:rPr lang="en-US" altLang="en-US"/>
              <a:pPr>
                <a:defRPr/>
              </a:pPr>
              <a:t>‹#›</a:t>
            </a:fld>
            <a:endParaRPr lang="en-US" altLang="en-US"/>
          </a:p>
        </p:txBody>
      </p:sp>
    </p:spTree>
    <p:extLst>
      <p:ext uri="{BB962C8B-B14F-4D97-AF65-F5344CB8AC3E}">
        <p14:creationId xmlns:p14="http://schemas.microsoft.com/office/powerpoint/2010/main" val="242267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9E3D50AC-D896-487B-A964-4F2362A2FCEC}"/>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5" name="Rectangle 7">
            <a:extLst>
              <a:ext uri="{FF2B5EF4-FFF2-40B4-BE49-F238E27FC236}">
                <a16:creationId xmlns:a16="http://schemas.microsoft.com/office/drawing/2014/main" id="{1860975C-7E6F-6BD7-97FB-B68EFA315FE1}"/>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6" name="Rectangle 8">
            <a:extLst>
              <a:ext uri="{FF2B5EF4-FFF2-40B4-BE49-F238E27FC236}">
                <a16:creationId xmlns:a16="http://schemas.microsoft.com/office/drawing/2014/main" id="{925DB3BD-FB8F-C610-9A37-B3ADF214A3E4}"/>
              </a:ext>
            </a:extLst>
          </p:cNvPr>
          <p:cNvSpPr>
            <a:spLocks noGrp="1" noChangeArrowheads="1"/>
          </p:cNvSpPr>
          <p:nvPr>
            <p:ph type="sldNum" sz="quarter" idx="12"/>
          </p:nvPr>
        </p:nvSpPr>
        <p:spPr>
          <a:ln/>
        </p:spPr>
        <p:txBody>
          <a:bodyPr/>
          <a:lstStyle>
            <a:lvl1pPr>
              <a:defRPr/>
            </a:lvl1pPr>
          </a:lstStyle>
          <a:p>
            <a:pPr>
              <a:defRPr/>
            </a:pPr>
            <a:fld id="{575C213C-AC18-4D5A-BA73-4550FF50B842}" type="slidenum">
              <a:rPr lang="en-US" altLang="en-US"/>
              <a:pPr>
                <a:defRPr/>
              </a:pPr>
              <a:t>‹#›</a:t>
            </a:fld>
            <a:endParaRPr lang="en-US" altLang="en-US"/>
          </a:p>
        </p:txBody>
      </p:sp>
    </p:spTree>
    <p:extLst>
      <p:ext uri="{BB962C8B-B14F-4D97-AF65-F5344CB8AC3E}">
        <p14:creationId xmlns:p14="http://schemas.microsoft.com/office/powerpoint/2010/main" val="154354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CC1F139-34C5-A295-F629-88EF76019A55}"/>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6" name="Rectangle 7">
            <a:extLst>
              <a:ext uri="{FF2B5EF4-FFF2-40B4-BE49-F238E27FC236}">
                <a16:creationId xmlns:a16="http://schemas.microsoft.com/office/drawing/2014/main" id="{AB20EB37-7A2A-E49D-01DB-6418D7037D0A}"/>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7" name="Rectangle 8">
            <a:extLst>
              <a:ext uri="{FF2B5EF4-FFF2-40B4-BE49-F238E27FC236}">
                <a16:creationId xmlns:a16="http://schemas.microsoft.com/office/drawing/2014/main" id="{C4FAAEF5-CC11-F779-153E-E74E333E5AC1}"/>
              </a:ext>
            </a:extLst>
          </p:cNvPr>
          <p:cNvSpPr>
            <a:spLocks noGrp="1" noChangeArrowheads="1"/>
          </p:cNvSpPr>
          <p:nvPr>
            <p:ph type="sldNum" sz="quarter" idx="12"/>
          </p:nvPr>
        </p:nvSpPr>
        <p:spPr>
          <a:ln/>
        </p:spPr>
        <p:txBody>
          <a:bodyPr/>
          <a:lstStyle>
            <a:lvl1pPr>
              <a:defRPr/>
            </a:lvl1pPr>
          </a:lstStyle>
          <a:p>
            <a:pPr>
              <a:defRPr/>
            </a:pPr>
            <a:fld id="{7A8ED4EA-E359-45F1-B86A-A40772B25C23}" type="slidenum">
              <a:rPr lang="en-US" altLang="en-US"/>
              <a:pPr>
                <a:defRPr/>
              </a:pPr>
              <a:t>‹#›</a:t>
            </a:fld>
            <a:endParaRPr lang="en-US" altLang="en-US"/>
          </a:p>
        </p:txBody>
      </p:sp>
    </p:spTree>
    <p:extLst>
      <p:ext uri="{BB962C8B-B14F-4D97-AF65-F5344CB8AC3E}">
        <p14:creationId xmlns:p14="http://schemas.microsoft.com/office/powerpoint/2010/main" val="181258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B4E764D-F83F-9CC9-8E38-FEA9647AB755}"/>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8" name="Rectangle 7">
            <a:extLst>
              <a:ext uri="{FF2B5EF4-FFF2-40B4-BE49-F238E27FC236}">
                <a16:creationId xmlns:a16="http://schemas.microsoft.com/office/drawing/2014/main" id="{BABF83D4-B422-239C-8C38-4509A66ADBE3}"/>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9" name="Rectangle 8">
            <a:extLst>
              <a:ext uri="{FF2B5EF4-FFF2-40B4-BE49-F238E27FC236}">
                <a16:creationId xmlns:a16="http://schemas.microsoft.com/office/drawing/2014/main" id="{781238FA-AFA9-8287-25C9-98D6042CFD33}"/>
              </a:ext>
            </a:extLst>
          </p:cNvPr>
          <p:cNvSpPr>
            <a:spLocks noGrp="1" noChangeArrowheads="1"/>
          </p:cNvSpPr>
          <p:nvPr>
            <p:ph type="sldNum" sz="quarter" idx="12"/>
          </p:nvPr>
        </p:nvSpPr>
        <p:spPr>
          <a:ln/>
        </p:spPr>
        <p:txBody>
          <a:bodyPr/>
          <a:lstStyle>
            <a:lvl1pPr>
              <a:defRPr/>
            </a:lvl1pPr>
          </a:lstStyle>
          <a:p>
            <a:pPr>
              <a:defRPr/>
            </a:pPr>
            <a:fld id="{E637AD66-1F60-49BE-A2E9-D91D10CB91F3}" type="slidenum">
              <a:rPr lang="en-US" altLang="en-US"/>
              <a:pPr>
                <a:defRPr/>
              </a:pPr>
              <a:t>‹#›</a:t>
            </a:fld>
            <a:endParaRPr lang="en-US" altLang="en-US"/>
          </a:p>
        </p:txBody>
      </p:sp>
    </p:spTree>
    <p:extLst>
      <p:ext uri="{BB962C8B-B14F-4D97-AF65-F5344CB8AC3E}">
        <p14:creationId xmlns:p14="http://schemas.microsoft.com/office/powerpoint/2010/main" val="333893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80D49F1-7BF0-A0A8-0C0A-9B4F1788B3B4}"/>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4" name="Rectangle 7">
            <a:extLst>
              <a:ext uri="{FF2B5EF4-FFF2-40B4-BE49-F238E27FC236}">
                <a16:creationId xmlns:a16="http://schemas.microsoft.com/office/drawing/2014/main" id="{BDDDAEBE-B0DA-0212-414B-C9FFC612D8C0}"/>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5" name="Rectangle 8">
            <a:extLst>
              <a:ext uri="{FF2B5EF4-FFF2-40B4-BE49-F238E27FC236}">
                <a16:creationId xmlns:a16="http://schemas.microsoft.com/office/drawing/2014/main" id="{7430D5C8-DD0F-C0FD-D016-9055C67C40FA}"/>
              </a:ext>
            </a:extLst>
          </p:cNvPr>
          <p:cNvSpPr>
            <a:spLocks noGrp="1" noChangeArrowheads="1"/>
          </p:cNvSpPr>
          <p:nvPr>
            <p:ph type="sldNum" sz="quarter" idx="12"/>
          </p:nvPr>
        </p:nvSpPr>
        <p:spPr>
          <a:ln/>
        </p:spPr>
        <p:txBody>
          <a:bodyPr/>
          <a:lstStyle>
            <a:lvl1pPr>
              <a:defRPr/>
            </a:lvl1pPr>
          </a:lstStyle>
          <a:p>
            <a:pPr>
              <a:defRPr/>
            </a:pPr>
            <a:fld id="{F583B680-F650-469F-A231-392F163461F6}" type="slidenum">
              <a:rPr lang="en-US" altLang="en-US"/>
              <a:pPr>
                <a:defRPr/>
              </a:pPr>
              <a:t>‹#›</a:t>
            </a:fld>
            <a:endParaRPr lang="en-US" altLang="en-US"/>
          </a:p>
        </p:txBody>
      </p:sp>
    </p:spTree>
    <p:extLst>
      <p:ext uri="{BB962C8B-B14F-4D97-AF65-F5344CB8AC3E}">
        <p14:creationId xmlns:p14="http://schemas.microsoft.com/office/powerpoint/2010/main" val="412681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0400DB2-066A-4CAE-071C-1EAF9DDB7276}"/>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3" name="Rectangle 7">
            <a:extLst>
              <a:ext uri="{FF2B5EF4-FFF2-40B4-BE49-F238E27FC236}">
                <a16:creationId xmlns:a16="http://schemas.microsoft.com/office/drawing/2014/main" id="{EAB14BBF-3825-C6B5-25F7-8686AAD7C353}"/>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4" name="Rectangle 8">
            <a:extLst>
              <a:ext uri="{FF2B5EF4-FFF2-40B4-BE49-F238E27FC236}">
                <a16:creationId xmlns:a16="http://schemas.microsoft.com/office/drawing/2014/main" id="{784D417B-4541-5C9D-274F-9952E6F120B4}"/>
              </a:ext>
            </a:extLst>
          </p:cNvPr>
          <p:cNvSpPr>
            <a:spLocks noGrp="1" noChangeArrowheads="1"/>
          </p:cNvSpPr>
          <p:nvPr>
            <p:ph type="sldNum" sz="quarter" idx="12"/>
          </p:nvPr>
        </p:nvSpPr>
        <p:spPr>
          <a:ln/>
        </p:spPr>
        <p:txBody>
          <a:bodyPr/>
          <a:lstStyle>
            <a:lvl1pPr>
              <a:defRPr/>
            </a:lvl1pPr>
          </a:lstStyle>
          <a:p>
            <a:pPr>
              <a:defRPr/>
            </a:pPr>
            <a:fld id="{DD537315-F462-4C74-88B4-A900525A3FAA}" type="slidenum">
              <a:rPr lang="en-US" altLang="en-US"/>
              <a:pPr>
                <a:defRPr/>
              </a:pPr>
              <a:t>‹#›</a:t>
            </a:fld>
            <a:endParaRPr lang="en-US" altLang="en-US"/>
          </a:p>
        </p:txBody>
      </p:sp>
    </p:spTree>
    <p:extLst>
      <p:ext uri="{BB962C8B-B14F-4D97-AF65-F5344CB8AC3E}">
        <p14:creationId xmlns:p14="http://schemas.microsoft.com/office/powerpoint/2010/main" val="2837779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70B1A011-C2F2-C9FC-9DD8-A4E6A00AA40D}"/>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6" name="Rectangle 7">
            <a:extLst>
              <a:ext uri="{FF2B5EF4-FFF2-40B4-BE49-F238E27FC236}">
                <a16:creationId xmlns:a16="http://schemas.microsoft.com/office/drawing/2014/main" id="{7B4C95F2-7321-CEE1-4FD5-BE988C3BAE38}"/>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7" name="Rectangle 8">
            <a:extLst>
              <a:ext uri="{FF2B5EF4-FFF2-40B4-BE49-F238E27FC236}">
                <a16:creationId xmlns:a16="http://schemas.microsoft.com/office/drawing/2014/main" id="{24AB3D0A-7C9E-40E8-0F27-0C737BD346FF}"/>
              </a:ext>
            </a:extLst>
          </p:cNvPr>
          <p:cNvSpPr>
            <a:spLocks noGrp="1" noChangeArrowheads="1"/>
          </p:cNvSpPr>
          <p:nvPr>
            <p:ph type="sldNum" sz="quarter" idx="12"/>
          </p:nvPr>
        </p:nvSpPr>
        <p:spPr>
          <a:ln/>
        </p:spPr>
        <p:txBody>
          <a:bodyPr/>
          <a:lstStyle>
            <a:lvl1pPr>
              <a:defRPr/>
            </a:lvl1pPr>
          </a:lstStyle>
          <a:p>
            <a:pPr>
              <a:defRPr/>
            </a:pPr>
            <a:fld id="{379B2829-DA13-4801-8FBD-6D5729CB9593}" type="slidenum">
              <a:rPr lang="en-US" altLang="en-US"/>
              <a:pPr>
                <a:defRPr/>
              </a:pPr>
              <a:t>‹#›</a:t>
            </a:fld>
            <a:endParaRPr lang="en-US" altLang="en-US"/>
          </a:p>
        </p:txBody>
      </p:sp>
    </p:spTree>
    <p:extLst>
      <p:ext uri="{BB962C8B-B14F-4D97-AF65-F5344CB8AC3E}">
        <p14:creationId xmlns:p14="http://schemas.microsoft.com/office/powerpoint/2010/main" val="3501495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C531D201-6E7B-DD71-C865-2CC768252091}"/>
              </a:ext>
            </a:extLst>
          </p:cNvPr>
          <p:cNvSpPr>
            <a:spLocks noGrp="1" noChangeArrowheads="1"/>
          </p:cNvSpPr>
          <p:nvPr>
            <p:ph type="dt" sz="half" idx="10"/>
          </p:nvPr>
        </p:nvSpPr>
        <p:spPr>
          <a:ln/>
        </p:spPr>
        <p:txBody>
          <a:bodyPr/>
          <a:lstStyle>
            <a:lvl1pPr>
              <a:defRPr/>
            </a:lvl1pPr>
          </a:lstStyle>
          <a:p>
            <a:pPr>
              <a:defRPr/>
            </a:pPr>
            <a:r>
              <a:rPr lang="en-US" dirty="0"/>
              <a:t>Phase-II First Review</a:t>
            </a:r>
          </a:p>
        </p:txBody>
      </p:sp>
      <p:sp>
        <p:nvSpPr>
          <p:cNvPr id="6" name="Rectangle 7">
            <a:extLst>
              <a:ext uri="{FF2B5EF4-FFF2-40B4-BE49-F238E27FC236}">
                <a16:creationId xmlns:a16="http://schemas.microsoft.com/office/drawing/2014/main" id="{3A474AB6-A9CC-8EC3-60F9-BBEDD90B035D}"/>
              </a:ext>
            </a:extLst>
          </p:cNvPr>
          <p:cNvSpPr>
            <a:spLocks noGrp="1" noChangeArrowheads="1"/>
          </p:cNvSpPr>
          <p:nvPr>
            <p:ph type="ftr" sz="quarter" idx="11"/>
          </p:nvPr>
        </p:nvSpPr>
        <p:spPr>
          <a:ln/>
        </p:spPr>
        <p:txBody>
          <a:bodyPr/>
          <a:lstStyle>
            <a:lvl1pPr>
              <a:defRPr/>
            </a:lvl1pPr>
          </a:lstStyle>
          <a:p>
            <a:pPr>
              <a:defRPr/>
            </a:pPr>
            <a:r>
              <a:rPr lang="en-US"/>
              <a:t>Department of Computer Science and Engineering</a:t>
            </a:r>
          </a:p>
        </p:txBody>
      </p:sp>
      <p:sp>
        <p:nvSpPr>
          <p:cNvPr id="7" name="Rectangle 8">
            <a:extLst>
              <a:ext uri="{FF2B5EF4-FFF2-40B4-BE49-F238E27FC236}">
                <a16:creationId xmlns:a16="http://schemas.microsoft.com/office/drawing/2014/main" id="{414DF99B-1424-E931-A0EF-A2CCFECC39DF}"/>
              </a:ext>
            </a:extLst>
          </p:cNvPr>
          <p:cNvSpPr>
            <a:spLocks noGrp="1" noChangeArrowheads="1"/>
          </p:cNvSpPr>
          <p:nvPr>
            <p:ph type="sldNum" sz="quarter" idx="12"/>
          </p:nvPr>
        </p:nvSpPr>
        <p:spPr>
          <a:ln/>
        </p:spPr>
        <p:txBody>
          <a:bodyPr/>
          <a:lstStyle>
            <a:lvl1pPr>
              <a:defRPr/>
            </a:lvl1pPr>
          </a:lstStyle>
          <a:p>
            <a:pPr>
              <a:defRPr/>
            </a:pPr>
            <a:fld id="{B5B0EEF8-84AE-4BCB-9844-5B22523396C9}" type="slidenum">
              <a:rPr lang="en-US" altLang="en-US"/>
              <a:pPr>
                <a:defRPr/>
              </a:pPr>
              <a:t>‹#›</a:t>
            </a:fld>
            <a:endParaRPr lang="en-US" altLang="en-US"/>
          </a:p>
        </p:txBody>
      </p:sp>
    </p:spTree>
    <p:extLst>
      <p:ext uri="{BB962C8B-B14F-4D97-AF65-F5344CB8AC3E}">
        <p14:creationId xmlns:p14="http://schemas.microsoft.com/office/powerpoint/2010/main" val="97598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AD52653-E1AE-07CB-DCC9-CD2593D84EFE}"/>
              </a:ext>
            </a:extLst>
          </p:cNvPr>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BB93799-0450-059C-B337-0FA5C4C3731F}"/>
              </a:ext>
            </a:extLst>
          </p:cNvPr>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AutoShape 4">
            <a:extLst>
              <a:ext uri="{FF2B5EF4-FFF2-40B4-BE49-F238E27FC236}">
                <a16:creationId xmlns:a16="http://schemas.microsoft.com/office/drawing/2014/main" id="{6B43BBB4-1099-054A-DDAC-B357DD3DA511}"/>
              </a:ext>
            </a:extLst>
          </p:cNvPr>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IN" sz="1800"/>
          </a:p>
        </p:txBody>
      </p:sp>
      <p:sp>
        <p:nvSpPr>
          <p:cNvPr id="1029" name="Line 5">
            <a:extLst>
              <a:ext uri="{FF2B5EF4-FFF2-40B4-BE49-F238E27FC236}">
                <a16:creationId xmlns:a16="http://schemas.microsoft.com/office/drawing/2014/main" id="{986B2119-A42B-45B1-6DCF-EF7CC29004DD}"/>
              </a:ext>
            </a:extLst>
          </p:cNvPr>
          <p:cNvSpPr>
            <a:spLocks noChangeShapeType="1"/>
          </p:cNvSpPr>
          <p:nvPr/>
        </p:nvSpPr>
        <p:spPr bwMode="auto">
          <a:xfrm flipV="1">
            <a:off x="812800" y="6172200"/>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sz="1800"/>
          </a:p>
        </p:txBody>
      </p:sp>
      <p:sp>
        <p:nvSpPr>
          <p:cNvPr id="4102" name="Rectangle 6">
            <a:extLst>
              <a:ext uri="{FF2B5EF4-FFF2-40B4-BE49-F238E27FC236}">
                <a16:creationId xmlns:a16="http://schemas.microsoft.com/office/drawing/2014/main" id="{6C6B070B-4AFE-871D-87ED-86092999D2D8}"/>
              </a:ext>
            </a:extLst>
          </p:cNvPr>
          <p:cNvSpPr>
            <a:spLocks noGrp="1" noChangeArrowheads="1"/>
          </p:cNvSpPr>
          <p:nvPr>
            <p:ph type="dt" sz="half" idx="2"/>
          </p:nvPr>
        </p:nvSpPr>
        <p:spPr bwMode="auto">
          <a:xfrm>
            <a:off x="812800" y="6245225"/>
            <a:ext cx="264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cs typeface="+mn-cs"/>
              </a:defRPr>
            </a:lvl1pPr>
          </a:lstStyle>
          <a:p>
            <a:pPr>
              <a:defRPr/>
            </a:pPr>
            <a:r>
              <a:rPr lang="en-US" dirty="0"/>
              <a:t>Phase-II First Review</a:t>
            </a:r>
          </a:p>
        </p:txBody>
      </p:sp>
      <p:sp>
        <p:nvSpPr>
          <p:cNvPr id="4103" name="Rectangle 7">
            <a:extLst>
              <a:ext uri="{FF2B5EF4-FFF2-40B4-BE49-F238E27FC236}">
                <a16:creationId xmlns:a16="http://schemas.microsoft.com/office/drawing/2014/main" id="{FA33AF8B-6600-80BC-AB7A-98E95CF9D74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cs typeface="+mn-cs"/>
              </a:defRPr>
            </a:lvl1pPr>
          </a:lstStyle>
          <a:p>
            <a:pPr>
              <a:defRPr/>
            </a:pPr>
            <a:r>
              <a:rPr lang="en-US"/>
              <a:t>Department of Computer Science and Engineering</a:t>
            </a:r>
          </a:p>
        </p:txBody>
      </p:sp>
      <p:sp>
        <p:nvSpPr>
          <p:cNvPr id="4104" name="Rectangle 8">
            <a:extLst>
              <a:ext uri="{FF2B5EF4-FFF2-40B4-BE49-F238E27FC236}">
                <a16:creationId xmlns:a16="http://schemas.microsoft.com/office/drawing/2014/main" id="{1BD9409A-4B38-651E-F54D-ABAB5C4CEBAD}"/>
              </a:ext>
            </a:extLst>
          </p:cNvPr>
          <p:cNvSpPr>
            <a:spLocks noGrp="1" noChangeArrowheads="1"/>
          </p:cNvSpPr>
          <p:nvPr>
            <p:ph type="sldNum" sz="quarter" idx="4"/>
          </p:nvPr>
        </p:nvSpPr>
        <p:spPr bwMode="auto">
          <a:xfrm>
            <a:off x="8737600" y="6245225"/>
            <a:ext cx="264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756AFA5A-A15D-402B-9810-66A481E98194}" type="slidenum">
              <a:rPr lang="en-US" altLang="en-US"/>
              <a:pPr>
                <a:defRPr/>
              </a:pPr>
              <a:t>‹#›</a:t>
            </a:fld>
            <a:endParaRPr lang="en-US" altLang="en-US"/>
          </a:p>
        </p:txBody>
      </p:sp>
    </p:spTree>
    <p:extLst>
      <p:ext uri="{BB962C8B-B14F-4D97-AF65-F5344CB8AC3E}">
        <p14:creationId xmlns:p14="http://schemas.microsoft.com/office/powerpoint/2010/main" val="112080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nalsa.gov.in/services/legal-aid-to-undertrial-prisoner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55FB75-EA23-05A2-65B0-3FBB7B85AFC1}"/>
              </a:ext>
            </a:extLst>
          </p:cNvPr>
          <p:cNvPicPr>
            <a:picLocks noChangeAspect="1"/>
          </p:cNvPicPr>
          <p:nvPr/>
        </p:nvPicPr>
        <p:blipFill>
          <a:blip r:embed="rId4"/>
          <a:stretch>
            <a:fillRect/>
          </a:stretch>
        </p:blipFill>
        <p:spPr>
          <a:xfrm>
            <a:off x="80384" y="89477"/>
            <a:ext cx="2924175" cy="952500"/>
          </a:xfrm>
          <a:prstGeom prst="rect">
            <a:avLst/>
          </a:prstGeom>
        </p:spPr>
      </p:pic>
      <p:pic>
        <p:nvPicPr>
          <p:cNvPr id="7" name="Picture 6">
            <a:extLst>
              <a:ext uri="{FF2B5EF4-FFF2-40B4-BE49-F238E27FC236}">
                <a16:creationId xmlns:a16="http://schemas.microsoft.com/office/drawing/2014/main" id="{FB5478A0-E400-6B2F-4B52-61D3A263B2D2}"/>
              </a:ext>
            </a:extLst>
          </p:cNvPr>
          <p:cNvPicPr>
            <a:picLocks noChangeAspect="1"/>
          </p:cNvPicPr>
          <p:nvPr/>
        </p:nvPicPr>
        <p:blipFill>
          <a:blip r:embed="rId5"/>
          <a:stretch>
            <a:fillRect/>
          </a:stretch>
        </p:blipFill>
        <p:spPr>
          <a:xfrm>
            <a:off x="11111491" y="64077"/>
            <a:ext cx="1000125" cy="1143000"/>
          </a:xfrm>
          <a:prstGeom prst="rect">
            <a:avLst/>
          </a:prstGeom>
        </p:spPr>
      </p:pic>
      <p:sp>
        <p:nvSpPr>
          <p:cNvPr id="9" name="Title 1">
            <a:extLst>
              <a:ext uri="{FF2B5EF4-FFF2-40B4-BE49-F238E27FC236}">
                <a16:creationId xmlns:a16="http://schemas.microsoft.com/office/drawing/2014/main" id="{D41A2FBB-F55B-9BAA-4EBD-7D6AD7B1D9C0}"/>
              </a:ext>
            </a:extLst>
          </p:cNvPr>
          <p:cNvSpPr txBox="1">
            <a:spLocks/>
          </p:cNvSpPr>
          <p:nvPr/>
        </p:nvSpPr>
        <p:spPr>
          <a:xfrm>
            <a:off x="789712" y="287127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rgbClr val="7030A0"/>
                </a:solidFill>
                <a:ea typeface="+mn-ea"/>
                <a:cs typeface="+mn-cs"/>
              </a:rPr>
              <a:t>EMPOWERING UNDERTRIAL PRISONERS</a:t>
            </a:r>
            <a:endParaRPr lang="en-IN" sz="3600" b="1" dirty="0">
              <a:solidFill>
                <a:srgbClr val="7030A0"/>
              </a:solidFill>
              <a:ea typeface="+mn-ea"/>
              <a:cs typeface="+mn-cs"/>
            </a:endParaRPr>
          </a:p>
          <a:p>
            <a:endParaRPr lang="en-IN" sz="4000" b="1" dirty="0">
              <a:solidFill>
                <a:srgbClr val="7030A0"/>
              </a:solidFill>
              <a:latin typeface="Verdana" panose="020B0604030504040204" pitchFamily="34" charset="0"/>
              <a:ea typeface="+mn-ea"/>
              <a:cs typeface="+mn-cs"/>
            </a:endParaRPr>
          </a:p>
        </p:txBody>
      </p:sp>
      <p:sp>
        <p:nvSpPr>
          <p:cNvPr id="10" name="TextBox 1">
            <a:extLst>
              <a:ext uri="{FF2B5EF4-FFF2-40B4-BE49-F238E27FC236}">
                <a16:creationId xmlns:a16="http://schemas.microsoft.com/office/drawing/2014/main" id="{2D19DAE3-8F95-230C-D485-225341D07DA1}"/>
              </a:ext>
            </a:extLst>
          </p:cNvPr>
          <p:cNvSpPr txBox="1">
            <a:spLocks noChangeArrowheads="1"/>
          </p:cNvSpPr>
          <p:nvPr/>
        </p:nvSpPr>
        <p:spPr bwMode="auto">
          <a:xfrm>
            <a:off x="962889" y="5183902"/>
            <a:ext cx="3429000"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IN" sz="1900" b="1" dirty="0" err="1">
                <a:solidFill>
                  <a:srgbClr val="FF0000"/>
                </a:solidFill>
              </a:rPr>
              <a:t>Dr.T</a:t>
            </a:r>
            <a:r>
              <a:rPr lang="en-IN" sz="1900" b="1" dirty="0">
                <a:solidFill>
                  <a:srgbClr val="FF0000"/>
                </a:solidFill>
              </a:rPr>
              <a:t>. </a:t>
            </a:r>
            <a:r>
              <a:rPr lang="en-IN" sz="1900" b="1" dirty="0" err="1">
                <a:solidFill>
                  <a:srgbClr val="FF0000"/>
                </a:solidFill>
              </a:rPr>
              <a:t>Kumaragurubaran</a:t>
            </a:r>
            <a:endParaRPr lang="en-IN" altLang="en-US" sz="1900" b="1" dirty="0">
              <a:solidFill>
                <a:srgbClr val="FF0000"/>
              </a:solidFill>
            </a:endParaRPr>
          </a:p>
          <a:p>
            <a:pPr>
              <a:spcBef>
                <a:spcPct val="0"/>
              </a:spcBef>
              <a:buClrTx/>
              <a:buFontTx/>
              <a:buNone/>
            </a:pPr>
            <a:r>
              <a:rPr lang="en-IN" altLang="en-US" sz="2400" b="1" dirty="0">
                <a:solidFill>
                  <a:srgbClr val="FF0000"/>
                </a:solidFill>
              </a:rPr>
              <a:t>Professor</a:t>
            </a:r>
          </a:p>
          <a:p>
            <a:pPr>
              <a:spcBef>
                <a:spcPct val="0"/>
              </a:spcBef>
              <a:buClrTx/>
              <a:buFontTx/>
              <a:buNone/>
            </a:pPr>
            <a:endParaRPr lang="en-IN" altLang="en-US" sz="2400" b="1" dirty="0">
              <a:solidFill>
                <a:srgbClr val="FF0000"/>
              </a:solidFill>
            </a:endParaRPr>
          </a:p>
        </p:txBody>
      </p:sp>
      <p:sp>
        <p:nvSpPr>
          <p:cNvPr id="11" name="TextBox 1">
            <a:extLst>
              <a:ext uri="{FF2B5EF4-FFF2-40B4-BE49-F238E27FC236}">
                <a16:creationId xmlns:a16="http://schemas.microsoft.com/office/drawing/2014/main" id="{19A39F01-D00C-AF01-020F-6FE15F5B4206}"/>
              </a:ext>
            </a:extLst>
          </p:cNvPr>
          <p:cNvSpPr txBox="1">
            <a:spLocks noChangeArrowheads="1"/>
          </p:cNvSpPr>
          <p:nvPr/>
        </p:nvSpPr>
        <p:spPr bwMode="auto">
          <a:xfrm>
            <a:off x="6951306" y="5183902"/>
            <a:ext cx="43540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US" altLang="en-IN" sz="2400" b="1" dirty="0">
                <a:solidFill>
                  <a:srgbClr val="FF0000"/>
                </a:solidFill>
              </a:rPr>
              <a:t>BHARATH K       210701039</a:t>
            </a:r>
          </a:p>
          <a:p>
            <a:pPr>
              <a:spcBef>
                <a:spcPct val="0"/>
              </a:spcBef>
              <a:buClrTx/>
              <a:buNone/>
            </a:pPr>
            <a:r>
              <a:rPr lang="en-US" altLang="en-IN" sz="2400" b="1" dirty="0">
                <a:solidFill>
                  <a:srgbClr val="FF0000"/>
                </a:solidFill>
              </a:rPr>
              <a:t>DAKSHNAMOORTHY M                        210701045</a:t>
            </a:r>
          </a:p>
          <a:p>
            <a:pPr>
              <a:spcBef>
                <a:spcPct val="0"/>
              </a:spcBef>
              <a:buClrTx/>
              <a:buFontTx/>
              <a:buNone/>
            </a:pPr>
            <a:endParaRPr lang="en-IN" altLang="en-US" sz="2400" b="1" dirty="0">
              <a:solidFill>
                <a:srgbClr val="FF0000"/>
              </a:solidFill>
            </a:endParaRPr>
          </a:p>
        </p:txBody>
      </p:sp>
      <p:sp>
        <p:nvSpPr>
          <p:cNvPr id="15" name="Title 1">
            <a:extLst>
              <a:ext uri="{FF2B5EF4-FFF2-40B4-BE49-F238E27FC236}">
                <a16:creationId xmlns:a16="http://schemas.microsoft.com/office/drawing/2014/main" id="{321851EC-AC90-1CBE-0738-0329685AB2AB}"/>
              </a:ext>
            </a:extLst>
          </p:cNvPr>
          <p:cNvSpPr txBox="1">
            <a:spLocks/>
          </p:cNvSpPr>
          <p:nvPr/>
        </p:nvSpPr>
        <p:spPr>
          <a:xfrm>
            <a:off x="708891" y="1213137"/>
            <a:ext cx="10515600" cy="7224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B050"/>
                </a:solidFill>
                <a:latin typeface="Verdana" panose="020B0604030504040204" pitchFamily="34" charset="0"/>
                <a:ea typeface="+mn-ea"/>
                <a:cs typeface="+mn-cs"/>
              </a:rPr>
              <a:t>Department of Computer Science and Engineering</a:t>
            </a:r>
          </a:p>
        </p:txBody>
      </p:sp>
      <p:sp>
        <p:nvSpPr>
          <p:cNvPr id="2" name="Title 1">
            <a:extLst>
              <a:ext uri="{FF2B5EF4-FFF2-40B4-BE49-F238E27FC236}">
                <a16:creationId xmlns:a16="http://schemas.microsoft.com/office/drawing/2014/main" id="{FCA96D6F-308F-76C7-7A91-A7ABC06002C8}"/>
              </a:ext>
            </a:extLst>
          </p:cNvPr>
          <p:cNvSpPr txBox="1">
            <a:spLocks/>
          </p:cNvSpPr>
          <p:nvPr/>
        </p:nvSpPr>
        <p:spPr>
          <a:xfrm>
            <a:off x="838200" y="1745525"/>
            <a:ext cx="10515600" cy="7224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GE19612 – Mini Project</a:t>
            </a:r>
          </a:p>
        </p:txBody>
      </p:sp>
    </p:spTree>
    <p:extLst>
      <p:ext uri="{BB962C8B-B14F-4D97-AF65-F5344CB8AC3E}">
        <p14:creationId xmlns:p14="http://schemas.microsoft.com/office/powerpoint/2010/main" val="423313927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5F68-697A-47DF-83E4-564FF5FD70A2}"/>
              </a:ext>
            </a:extLst>
          </p:cNvPr>
          <p:cNvSpPr>
            <a:spLocks noGrp="1"/>
          </p:cNvSpPr>
          <p:nvPr>
            <p:ph type="title"/>
          </p:nvPr>
        </p:nvSpPr>
        <p:spPr/>
        <p:txBody>
          <a:bodyPr/>
          <a:lstStyle/>
          <a:p>
            <a:r>
              <a:rPr lang="en-US" b="1" dirty="0">
                <a:solidFill>
                  <a:srgbClr val="FF0000"/>
                </a:solidFill>
              </a:rPr>
              <a:t>Functional Description of Module</a:t>
            </a:r>
            <a:endParaRPr lang="en-IN" dirty="0"/>
          </a:p>
        </p:txBody>
      </p:sp>
      <p:sp>
        <p:nvSpPr>
          <p:cNvPr id="3" name="Content Placeholder 2">
            <a:extLst>
              <a:ext uri="{FF2B5EF4-FFF2-40B4-BE49-F238E27FC236}">
                <a16:creationId xmlns:a16="http://schemas.microsoft.com/office/drawing/2014/main" id="{CF3A1B56-5EF6-44A1-B8C8-32F9E50F65FD}"/>
              </a:ext>
            </a:extLst>
          </p:cNvPr>
          <p:cNvSpPr>
            <a:spLocks noGrp="1"/>
          </p:cNvSpPr>
          <p:nvPr>
            <p:ph idx="1"/>
          </p:nvPr>
        </p:nvSpPr>
        <p:spPr/>
        <p:txBody>
          <a:bodyPr/>
          <a:lstStyle/>
          <a:p>
            <a:pPr marL="0" indent="0" algn="just">
              <a:buNone/>
            </a:pPr>
            <a:r>
              <a:rPr lang="en-US" sz="2400" b="1" dirty="0">
                <a:latin typeface="Times New Roman" panose="02020603050405020304" pitchFamily="18" charset="0"/>
                <a:ea typeface="Times New Roman" panose="02020603050405020304" pitchFamily="18" charset="0"/>
              </a:rPr>
              <a:t>Communication and Feedback </a:t>
            </a:r>
            <a:r>
              <a:rPr lang="en-US" sz="2400" b="1" dirty="0">
                <a:effectLst/>
                <a:latin typeface="Times New Roman" panose="02020603050405020304" pitchFamily="18" charset="0"/>
                <a:ea typeface="Times New Roman" panose="02020603050405020304" pitchFamily="18" charset="0"/>
              </a:rPr>
              <a:t>Module: </a:t>
            </a:r>
            <a:r>
              <a:rPr lang="en-US" sz="2200" dirty="0">
                <a:effectLst/>
                <a:latin typeface="Times New Roman" panose="02020603050405020304" pitchFamily="18" charset="0"/>
                <a:ea typeface="Times New Roman" panose="02020603050405020304" pitchFamily="18" charset="0"/>
              </a:rPr>
              <a:t>The Communication and Feedback Module is designed to facilitate secure and efficient interaction between undertrial prisoners and service providers. It includes encrypted messaging features for prisoners to communicate with legal advisors, rehabilitation experts, and support staff. This module enables real-time consultations and responses to urgent inquiries. Additionally, it provides structured feedback forms for prisoners to share their experiences, suggestions, and any issues encountered while using the app. The module ensures privacy and confidentiality of all communications and feedback. It also includes mechanisms for tracking and addressing reported issues promptly. By fostering open communication and continuous feedback, this module helps improve the app's services and responsiveness to user needs.</a:t>
            </a:r>
            <a:endParaRPr lang="en-IN" sz="2200" dirty="0"/>
          </a:p>
        </p:txBody>
      </p:sp>
      <p:sp>
        <p:nvSpPr>
          <p:cNvPr id="4" name="Date Placeholder 3">
            <a:extLst>
              <a:ext uri="{FF2B5EF4-FFF2-40B4-BE49-F238E27FC236}">
                <a16:creationId xmlns:a16="http://schemas.microsoft.com/office/drawing/2014/main" id="{AC2BA71A-2DA0-4E23-A7BB-88B4127CDB12}"/>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CB62B2B6-BD1D-465C-AD30-30D78B8C143F}"/>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AB1AA1EB-1E68-4051-A470-89EBBD4159D0}"/>
              </a:ext>
            </a:extLst>
          </p:cNvPr>
          <p:cNvSpPr>
            <a:spLocks noGrp="1"/>
          </p:cNvSpPr>
          <p:nvPr>
            <p:ph type="sldNum" sz="quarter" idx="12"/>
          </p:nvPr>
        </p:nvSpPr>
        <p:spPr/>
        <p:txBody>
          <a:bodyPr/>
          <a:lstStyle/>
          <a:p>
            <a:pPr>
              <a:defRPr/>
            </a:pPr>
            <a:fld id="{BDC2143B-610F-499C-A392-DFFBE135A7B2}" type="slidenum">
              <a:rPr lang="en-US" altLang="en-US" smtClean="0"/>
              <a:pPr>
                <a:defRPr/>
              </a:pPr>
              <a:t>10</a:t>
            </a:fld>
            <a:endParaRPr lang="en-US" altLang="en-US"/>
          </a:p>
        </p:txBody>
      </p:sp>
    </p:spTree>
    <p:extLst>
      <p:ext uri="{BB962C8B-B14F-4D97-AF65-F5344CB8AC3E}">
        <p14:creationId xmlns:p14="http://schemas.microsoft.com/office/powerpoint/2010/main" val="212672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5E1A-E8AE-439F-A8E0-B2AFAF333D55}"/>
              </a:ext>
            </a:extLst>
          </p:cNvPr>
          <p:cNvSpPr>
            <a:spLocks noGrp="1"/>
          </p:cNvSpPr>
          <p:nvPr>
            <p:ph type="title"/>
          </p:nvPr>
        </p:nvSpPr>
        <p:spPr/>
        <p:txBody>
          <a:bodyPr/>
          <a:lstStyle/>
          <a:p>
            <a:r>
              <a:rPr lang="en-US" b="1" dirty="0">
                <a:solidFill>
                  <a:srgbClr val="FF0000"/>
                </a:solidFill>
              </a:rPr>
              <a:t>Functional Description of Module</a:t>
            </a:r>
            <a:endParaRPr lang="en-IN" dirty="0"/>
          </a:p>
        </p:txBody>
      </p:sp>
      <p:sp>
        <p:nvSpPr>
          <p:cNvPr id="3" name="Content Placeholder 2">
            <a:extLst>
              <a:ext uri="{FF2B5EF4-FFF2-40B4-BE49-F238E27FC236}">
                <a16:creationId xmlns:a16="http://schemas.microsoft.com/office/drawing/2014/main" id="{929B4D8C-F7F5-43C7-824B-392441887D4B}"/>
              </a:ext>
            </a:extLst>
          </p:cNvPr>
          <p:cNvSpPr>
            <a:spLocks noGrp="1"/>
          </p:cNvSpPr>
          <p:nvPr>
            <p:ph idx="1"/>
          </p:nvPr>
        </p:nvSpPr>
        <p:spPr/>
        <p:txBody>
          <a:bodyPr/>
          <a:lstStyle/>
          <a:p>
            <a:pPr marL="0" indent="0" algn="just">
              <a:buNone/>
            </a:pPr>
            <a:r>
              <a:rPr lang="en-US" sz="2400" b="1" dirty="0">
                <a:latin typeface="Times New Roman" panose="02020603050405020304" pitchFamily="18" charset="0"/>
                <a:ea typeface="Times New Roman" panose="02020603050405020304" pitchFamily="18" charset="0"/>
              </a:rPr>
              <a:t>Monitoring and Evaluation </a:t>
            </a:r>
            <a:r>
              <a:rPr lang="en-US" sz="2400" b="1" dirty="0">
                <a:effectLst/>
                <a:latin typeface="Times New Roman" panose="02020603050405020304" pitchFamily="18" charset="0"/>
                <a:ea typeface="Times New Roman" panose="02020603050405020304" pitchFamily="18" charset="0"/>
              </a:rPr>
              <a:t>Module: </a:t>
            </a:r>
            <a:r>
              <a:rPr lang="en-US" sz="2200" dirty="0">
                <a:effectLst/>
                <a:latin typeface="Times New Roman" panose="02020603050405020304" pitchFamily="18" charset="0"/>
                <a:ea typeface="Times New Roman" panose="02020603050405020304" pitchFamily="18" charset="0"/>
              </a:rPr>
              <a:t>The Monitoring and Evaluation Module is essential for assessing the effectiveness and efficiency of the mobile application. It tracks app usage metrics, including user engagement, frequency of access, and interaction with various services. This module employs data analytics to evaluate the impact of legal aid, rehabilitation services, and resource access on undertrial prisoners. It includes mechanisms for collecting user feedback and identifying areas for improvement. Regular reports and dashboards provide insights into app performance and user satisfaction. The module facilitates continuous improvement by integrating user feedback and adapting to evolving needs. It ensures that the app remains responsive, relevant, and effective in supporting undertrial prisoners. By monitoring outcomes and making data-driven adjustments, this module contributes to the overall success and sustainability of the project.</a:t>
            </a:r>
          </a:p>
          <a:p>
            <a:pPr marL="0" indent="0" algn="just">
              <a:buNone/>
            </a:pPr>
            <a:endParaRPr lang="en-IN" sz="2200" dirty="0"/>
          </a:p>
        </p:txBody>
      </p:sp>
      <p:sp>
        <p:nvSpPr>
          <p:cNvPr id="4" name="Date Placeholder 3">
            <a:extLst>
              <a:ext uri="{FF2B5EF4-FFF2-40B4-BE49-F238E27FC236}">
                <a16:creationId xmlns:a16="http://schemas.microsoft.com/office/drawing/2014/main" id="{59A56B9B-5D7F-4C7C-8F22-FD32778C879A}"/>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74D28935-2856-4170-B4E7-6CD93142F0D8}"/>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317093F8-FB3A-4862-BE24-C063929BC3AD}"/>
              </a:ext>
            </a:extLst>
          </p:cNvPr>
          <p:cNvSpPr>
            <a:spLocks noGrp="1"/>
          </p:cNvSpPr>
          <p:nvPr>
            <p:ph type="sldNum" sz="quarter" idx="12"/>
          </p:nvPr>
        </p:nvSpPr>
        <p:spPr/>
        <p:txBody>
          <a:bodyPr/>
          <a:lstStyle/>
          <a:p>
            <a:pPr>
              <a:defRPr/>
            </a:pPr>
            <a:fld id="{BDC2143B-610F-499C-A392-DFFBE135A7B2}" type="slidenum">
              <a:rPr lang="en-US" altLang="en-US" smtClean="0"/>
              <a:pPr>
                <a:defRPr/>
              </a:pPr>
              <a:t>11</a:t>
            </a:fld>
            <a:endParaRPr lang="en-US" altLang="en-US"/>
          </a:p>
        </p:txBody>
      </p:sp>
    </p:spTree>
    <p:extLst>
      <p:ext uri="{BB962C8B-B14F-4D97-AF65-F5344CB8AC3E}">
        <p14:creationId xmlns:p14="http://schemas.microsoft.com/office/powerpoint/2010/main" val="331038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FD47-F85F-44B1-B4AD-BC1BBB19A90E}"/>
              </a:ext>
            </a:extLst>
          </p:cNvPr>
          <p:cNvSpPr>
            <a:spLocks noGrp="1"/>
          </p:cNvSpPr>
          <p:nvPr>
            <p:ph type="title"/>
          </p:nvPr>
        </p:nvSpPr>
        <p:spPr/>
        <p:txBody>
          <a:bodyPr/>
          <a:lstStyle/>
          <a:p>
            <a:r>
              <a:rPr lang="en-US" sz="4000" b="1" dirty="0">
                <a:solidFill>
                  <a:srgbClr val="FF0000"/>
                </a:solidFill>
              </a:rPr>
              <a:t>Output</a:t>
            </a:r>
            <a:endParaRPr lang="en-IN" dirty="0"/>
          </a:p>
        </p:txBody>
      </p:sp>
      <p:sp>
        <p:nvSpPr>
          <p:cNvPr id="3" name="Content Placeholder 2">
            <a:extLst>
              <a:ext uri="{FF2B5EF4-FFF2-40B4-BE49-F238E27FC236}">
                <a16:creationId xmlns:a16="http://schemas.microsoft.com/office/drawing/2014/main" id="{B024AD28-05E2-46FB-B451-5AA342567149}"/>
              </a:ext>
            </a:extLst>
          </p:cNvPr>
          <p:cNvSpPr>
            <a:spLocks noGrp="1"/>
          </p:cNvSpPr>
          <p:nvPr>
            <p:ph idx="1"/>
          </p:nvPr>
        </p:nvSpPr>
        <p:spPr/>
        <p:txBody>
          <a:bodyPr/>
          <a:lstStyle/>
          <a:p>
            <a:pPr marL="0" indent="0">
              <a:buNone/>
            </a:pPr>
            <a:endParaRPr lang="en-US"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FE6B756-A955-43F8-8071-5B4CB32F342B}"/>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40C54438-0247-497F-90A8-24E9DA9DE237}"/>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BB9A84CF-B38E-437C-8401-2AFBCEF76636}"/>
              </a:ext>
            </a:extLst>
          </p:cNvPr>
          <p:cNvSpPr>
            <a:spLocks noGrp="1"/>
          </p:cNvSpPr>
          <p:nvPr>
            <p:ph type="sldNum" sz="quarter" idx="12"/>
          </p:nvPr>
        </p:nvSpPr>
        <p:spPr/>
        <p:txBody>
          <a:bodyPr/>
          <a:lstStyle/>
          <a:p>
            <a:pPr>
              <a:defRPr/>
            </a:pPr>
            <a:fld id="{BDC2143B-610F-499C-A392-DFFBE135A7B2}" type="slidenum">
              <a:rPr lang="en-US" altLang="en-US" smtClean="0"/>
              <a:pPr>
                <a:defRPr/>
              </a:pPr>
              <a:t>12</a:t>
            </a:fld>
            <a:endParaRPr lang="en-US" altLang="en-US"/>
          </a:p>
        </p:txBody>
      </p:sp>
      <p:pic>
        <p:nvPicPr>
          <p:cNvPr id="9" name="Picture 8">
            <a:extLst>
              <a:ext uri="{FF2B5EF4-FFF2-40B4-BE49-F238E27FC236}">
                <a16:creationId xmlns:a16="http://schemas.microsoft.com/office/drawing/2014/main" id="{4269A548-136C-9886-762F-ADB54EFC3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77" y="2086200"/>
            <a:ext cx="8811447" cy="3600000"/>
          </a:xfrm>
          <a:prstGeom prst="rect">
            <a:avLst/>
          </a:prstGeom>
        </p:spPr>
      </p:pic>
    </p:spTree>
    <p:extLst>
      <p:ext uri="{BB962C8B-B14F-4D97-AF65-F5344CB8AC3E}">
        <p14:creationId xmlns:p14="http://schemas.microsoft.com/office/powerpoint/2010/main" val="212532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IN" sz="4000" b="1" dirty="0">
                <a:solidFill>
                  <a:srgbClr val="FF0000"/>
                </a:solidFill>
              </a:rPr>
              <a:t>Output</a:t>
            </a:r>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a:xfrm>
            <a:off x="890954" y="1729154"/>
            <a:ext cx="10668000" cy="4267200"/>
          </a:xfrm>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tabLst/>
              <a:defRPr/>
            </a:pPr>
            <a:br>
              <a:rPr kumimoji="0" lang="en-IN" altLang="en-US" sz="28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34B583DA-C478-8E73-B69E-7715F872FD45}"/>
              </a:ext>
            </a:extLst>
          </p:cNvPr>
          <p:cNvSpPr>
            <a:spLocks noGrp="1"/>
          </p:cNvSpPr>
          <p:nvPr>
            <p:ph type="dt" sz="half" idx="10"/>
          </p:nvPr>
        </p:nvSpPr>
        <p:spPr>
          <a:xfrm>
            <a:off x="755651" y="6498979"/>
            <a:ext cx="2641600" cy="476250"/>
          </a:xfrm>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6675AAB6-8787-836E-0383-1D1E7618B5E1}"/>
              </a:ext>
            </a:extLst>
          </p:cNvPr>
          <p:cNvSpPr>
            <a:spLocks noGrp="1"/>
          </p:cNvSpPr>
          <p:nvPr>
            <p:ph type="ftr" sz="quarter" idx="11"/>
          </p:nvPr>
        </p:nvSpPr>
        <p:spPr>
          <a:xfrm>
            <a:off x="4165601" y="6405929"/>
            <a:ext cx="3860800" cy="476250"/>
          </a:xfrm>
        </p:spPr>
        <p:txBody>
          <a:bodyPr/>
          <a:lstStyle/>
          <a:p>
            <a:pPr>
              <a:defRPr/>
            </a:pPr>
            <a:r>
              <a:rPr lang="en-US" dirty="0"/>
              <a:t>Department of Computer Science and Engineering</a:t>
            </a:r>
          </a:p>
        </p:txBody>
      </p:sp>
      <p:sp>
        <p:nvSpPr>
          <p:cNvPr id="9" name="Slide Number Placeholder 8">
            <a:extLst>
              <a:ext uri="{FF2B5EF4-FFF2-40B4-BE49-F238E27FC236}">
                <a16:creationId xmlns:a16="http://schemas.microsoft.com/office/drawing/2014/main" id="{64B9667A-A510-4265-0535-B7345543014A}"/>
              </a:ext>
            </a:extLst>
          </p:cNvPr>
          <p:cNvSpPr>
            <a:spLocks noGrp="1"/>
          </p:cNvSpPr>
          <p:nvPr>
            <p:ph type="sldNum" sz="quarter" idx="12"/>
          </p:nvPr>
        </p:nvSpPr>
        <p:spPr>
          <a:xfrm>
            <a:off x="8917354" y="6498979"/>
            <a:ext cx="2641600" cy="476250"/>
          </a:xfrm>
        </p:spPr>
        <p:txBody>
          <a:bodyPr/>
          <a:lstStyle/>
          <a:p>
            <a:pPr>
              <a:defRPr/>
            </a:pPr>
            <a:fld id="{BDC2143B-610F-499C-A392-DFFBE135A7B2}" type="slidenum">
              <a:rPr lang="en-US" altLang="en-US" smtClean="0"/>
              <a:pPr>
                <a:defRPr/>
              </a:pPr>
              <a:t>13</a:t>
            </a:fld>
            <a:endParaRPr lang="en-US" altLang="en-US"/>
          </a:p>
        </p:txBody>
      </p:sp>
      <p:pic>
        <p:nvPicPr>
          <p:cNvPr id="5" name="Picture 4">
            <a:extLst>
              <a:ext uri="{FF2B5EF4-FFF2-40B4-BE49-F238E27FC236}">
                <a16:creationId xmlns:a16="http://schemas.microsoft.com/office/drawing/2014/main" id="{660A01C4-B703-7D9B-DC9F-03B19ADF6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702" y="2062754"/>
            <a:ext cx="6402595" cy="3600000"/>
          </a:xfrm>
          <a:prstGeom prst="rect">
            <a:avLst/>
          </a:prstGeom>
        </p:spPr>
      </p:pic>
    </p:spTree>
    <p:extLst>
      <p:ext uri="{BB962C8B-B14F-4D97-AF65-F5344CB8AC3E}">
        <p14:creationId xmlns:p14="http://schemas.microsoft.com/office/powerpoint/2010/main" val="410963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F3A5-3DAD-43F6-BC7E-104998CFA381}"/>
              </a:ext>
            </a:extLst>
          </p:cNvPr>
          <p:cNvSpPr>
            <a:spLocks noGrp="1"/>
          </p:cNvSpPr>
          <p:nvPr>
            <p:ph type="title"/>
          </p:nvPr>
        </p:nvSpPr>
        <p:spPr/>
        <p:txBody>
          <a:bodyPr/>
          <a:lstStyle/>
          <a:p>
            <a:r>
              <a:rPr lang="en-US" sz="4000" b="1" dirty="0">
                <a:solidFill>
                  <a:srgbClr val="FF0000"/>
                </a:solidFill>
              </a:rPr>
              <a:t>Output</a:t>
            </a:r>
            <a:endParaRPr lang="en-IN" sz="4000" dirty="0"/>
          </a:p>
        </p:txBody>
      </p:sp>
      <p:sp>
        <p:nvSpPr>
          <p:cNvPr id="4" name="Date Placeholder 3">
            <a:extLst>
              <a:ext uri="{FF2B5EF4-FFF2-40B4-BE49-F238E27FC236}">
                <a16:creationId xmlns:a16="http://schemas.microsoft.com/office/drawing/2014/main" id="{B001E23B-A7BE-4A68-A90F-2973D95175B5}"/>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2054E01A-6E9E-4FBC-AE90-66774FEB9CAE}"/>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54702FD5-96AB-4945-B613-57C1FC4931D3}"/>
              </a:ext>
            </a:extLst>
          </p:cNvPr>
          <p:cNvSpPr>
            <a:spLocks noGrp="1"/>
          </p:cNvSpPr>
          <p:nvPr>
            <p:ph type="sldNum" sz="quarter" idx="12"/>
          </p:nvPr>
        </p:nvSpPr>
        <p:spPr/>
        <p:txBody>
          <a:bodyPr/>
          <a:lstStyle/>
          <a:p>
            <a:pPr>
              <a:defRPr/>
            </a:pPr>
            <a:fld id="{BDC2143B-610F-499C-A392-DFFBE135A7B2}" type="slidenum">
              <a:rPr lang="en-US" altLang="en-US" smtClean="0"/>
              <a:pPr>
                <a:defRPr/>
              </a:pPr>
              <a:t>14</a:t>
            </a:fld>
            <a:endParaRPr lang="en-US" altLang="en-US"/>
          </a:p>
        </p:txBody>
      </p:sp>
      <p:pic>
        <p:nvPicPr>
          <p:cNvPr id="9" name="Content Placeholder 8">
            <a:extLst>
              <a:ext uri="{FF2B5EF4-FFF2-40B4-BE49-F238E27FC236}">
                <a16:creationId xmlns:a16="http://schemas.microsoft.com/office/drawing/2014/main" id="{27E7C9EB-CDA4-2A3D-B195-B90C5E72F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395" y="1749425"/>
            <a:ext cx="7589209" cy="4267200"/>
          </a:xfrm>
        </p:spPr>
      </p:pic>
    </p:spTree>
    <p:extLst>
      <p:ext uri="{BB962C8B-B14F-4D97-AF65-F5344CB8AC3E}">
        <p14:creationId xmlns:p14="http://schemas.microsoft.com/office/powerpoint/2010/main" val="123234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8B59-001D-4BE9-8620-7D0EA9798CC2}"/>
              </a:ext>
            </a:extLst>
          </p:cNvPr>
          <p:cNvSpPr>
            <a:spLocks noGrp="1"/>
          </p:cNvSpPr>
          <p:nvPr>
            <p:ph type="title"/>
          </p:nvPr>
        </p:nvSpPr>
        <p:spPr/>
        <p:txBody>
          <a:bodyPr/>
          <a:lstStyle/>
          <a:p>
            <a:r>
              <a:rPr lang="en-US" sz="4000" b="1" dirty="0">
                <a:solidFill>
                  <a:srgbClr val="FF0000"/>
                </a:solidFill>
              </a:rPr>
              <a:t>Output</a:t>
            </a:r>
            <a:endParaRPr lang="en-IN" sz="4000" dirty="0"/>
          </a:p>
        </p:txBody>
      </p:sp>
      <p:sp>
        <p:nvSpPr>
          <p:cNvPr id="4" name="Date Placeholder 3">
            <a:extLst>
              <a:ext uri="{FF2B5EF4-FFF2-40B4-BE49-F238E27FC236}">
                <a16:creationId xmlns:a16="http://schemas.microsoft.com/office/drawing/2014/main" id="{73989042-CA96-4203-B7C8-8F81CE4946CA}"/>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0F504691-CB16-46CC-8464-2773709C9561}"/>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DFA01CFF-0DDC-4BA8-9A69-41483437A531}"/>
              </a:ext>
            </a:extLst>
          </p:cNvPr>
          <p:cNvSpPr>
            <a:spLocks noGrp="1"/>
          </p:cNvSpPr>
          <p:nvPr>
            <p:ph type="sldNum" sz="quarter" idx="12"/>
          </p:nvPr>
        </p:nvSpPr>
        <p:spPr/>
        <p:txBody>
          <a:bodyPr/>
          <a:lstStyle/>
          <a:p>
            <a:pPr>
              <a:defRPr/>
            </a:pPr>
            <a:fld id="{BDC2143B-610F-499C-A392-DFFBE135A7B2}" type="slidenum">
              <a:rPr lang="en-US" altLang="en-US" smtClean="0"/>
              <a:pPr>
                <a:defRPr/>
              </a:pPr>
              <a:t>15</a:t>
            </a:fld>
            <a:endParaRPr lang="en-US" altLang="en-US"/>
          </a:p>
        </p:txBody>
      </p:sp>
      <p:pic>
        <p:nvPicPr>
          <p:cNvPr id="9" name="Content Placeholder 8">
            <a:extLst>
              <a:ext uri="{FF2B5EF4-FFF2-40B4-BE49-F238E27FC236}">
                <a16:creationId xmlns:a16="http://schemas.microsoft.com/office/drawing/2014/main" id="{F7809E0D-0DBA-4B70-4274-F1BDB08570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395" y="1749425"/>
            <a:ext cx="7589209" cy="4267200"/>
          </a:xfrm>
        </p:spPr>
      </p:pic>
    </p:spTree>
    <p:extLst>
      <p:ext uri="{BB962C8B-B14F-4D97-AF65-F5344CB8AC3E}">
        <p14:creationId xmlns:p14="http://schemas.microsoft.com/office/powerpoint/2010/main" val="365171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AD64-F488-4B91-9F5E-19A02855A544}"/>
              </a:ext>
            </a:extLst>
          </p:cNvPr>
          <p:cNvSpPr>
            <a:spLocks noGrp="1"/>
          </p:cNvSpPr>
          <p:nvPr>
            <p:ph type="title"/>
          </p:nvPr>
        </p:nvSpPr>
        <p:spPr/>
        <p:txBody>
          <a:bodyPr/>
          <a:lstStyle/>
          <a:p>
            <a:r>
              <a:rPr lang="en-US" sz="4000" b="1" dirty="0">
                <a:solidFill>
                  <a:srgbClr val="FF0000"/>
                </a:solidFill>
              </a:rPr>
              <a:t>Output</a:t>
            </a:r>
            <a:endParaRPr lang="en-IN" sz="4000" dirty="0"/>
          </a:p>
        </p:txBody>
      </p:sp>
      <p:sp>
        <p:nvSpPr>
          <p:cNvPr id="4" name="Date Placeholder 3">
            <a:extLst>
              <a:ext uri="{FF2B5EF4-FFF2-40B4-BE49-F238E27FC236}">
                <a16:creationId xmlns:a16="http://schemas.microsoft.com/office/drawing/2014/main" id="{5F4B4769-1BD5-42F4-A46D-41F2DF154D56}"/>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F3EB86FC-6CAB-4DF4-B6B6-4DEE806C541F}"/>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8E874BC3-D7FC-48A0-B991-01F209201963}"/>
              </a:ext>
            </a:extLst>
          </p:cNvPr>
          <p:cNvSpPr>
            <a:spLocks noGrp="1"/>
          </p:cNvSpPr>
          <p:nvPr>
            <p:ph type="sldNum" sz="quarter" idx="12"/>
          </p:nvPr>
        </p:nvSpPr>
        <p:spPr/>
        <p:txBody>
          <a:bodyPr/>
          <a:lstStyle/>
          <a:p>
            <a:pPr>
              <a:defRPr/>
            </a:pPr>
            <a:fld id="{BDC2143B-610F-499C-A392-DFFBE135A7B2}" type="slidenum">
              <a:rPr lang="en-US" altLang="en-US" smtClean="0"/>
              <a:pPr>
                <a:defRPr/>
              </a:pPr>
              <a:t>16</a:t>
            </a:fld>
            <a:endParaRPr lang="en-US" altLang="en-US"/>
          </a:p>
        </p:txBody>
      </p:sp>
      <p:pic>
        <p:nvPicPr>
          <p:cNvPr id="9" name="Content Placeholder 8">
            <a:extLst>
              <a:ext uri="{FF2B5EF4-FFF2-40B4-BE49-F238E27FC236}">
                <a16:creationId xmlns:a16="http://schemas.microsoft.com/office/drawing/2014/main" id="{520CE8FE-6A8D-0F4F-C30E-A46F97651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045" y="1752600"/>
            <a:ext cx="7589209" cy="4267200"/>
          </a:xfrm>
        </p:spPr>
      </p:pic>
    </p:spTree>
    <p:extLst>
      <p:ext uri="{BB962C8B-B14F-4D97-AF65-F5344CB8AC3E}">
        <p14:creationId xmlns:p14="http://schemas.microsoft.com/office/powerpoint/2010/main" val="428906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F77F-0F9F-42AD-CFEA-BE6B0D7A0786}"/>
              </a:ext>
            </a:extLst>
          </p:cNvPr>
          <p:cNvSpPr>
            <a:spLocks noGrp="1"/>
          </p:cNvSpPr>
          <p:nvPr>
            <p:ph type="title"/>
          </p:nvPr>
        </p:nvSpPr>
        <p:spPr/>
        <p:txBody>
          <a:bodyPr/>
          <a:lstStyle/>
          <a:p>
            <a:r>
              <a:rPr lang="en-IN" sz="4000" b="1" dirty="0">
                <a:solidFill>
                  <a:srgbClr val="FF0000"/>
                </a:solidFill>
              </a:rPr>
              <a:t>Output</a:t>
            </a:r>
          </a:p>
        </p:txBody>
      </p:sp>
      <p:pic>
        <p:nvPicPr>
          <p:cNvPr id="8" name="Content Placeholder 7">
            <a:extLst>
              <a:ext uri="{FF2B5EF4-FFF2-40B4-BE49-F238E27FC236}">
                <a16:creationId xmlns:a16="http://schemas.microsoft.com/office/drawing/2014/main" id="{8DEBC321-C7BA-0A7B-02ED-6716112AB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395" y="1749425"/>
            <a:ext cx="7589209" cy="4267200"/>
          </a:xfrm>
        </p:spPr>
      </p:pic>
      <p:sp>
        <p:nvSpPr>
          <p:cNvPr id="4" name="Date Placeholder 3">
            <a:extLst>
              <a:ext uri="{FF2B5EF4-FFF2-40B4-BE49-F238E27FC236}">
                <a16:creationId xmlns:a16="http://schemas.microsoft.com/office/drawing/2014/main" id="{40AADCD6-C083-002C-7FAE-EDD5B4487A58}"/>
              </a:ext>
            </a:extLst>
          </p:cNvPr>
          <p:cNvSpPr>
            <a:spLocks noGrp="1"/>
          </p:cNvSpPr>
          <p:nvPr>
            <p:ph type="dt" sz="half" idx="10"/>
          </p:nvPr>
        </p:nvSpPr>
        <p:spPr/>
        <p:txBody>
          <a:bodyPr/>
          <a:lstStyle/>
          <a:p>
            <a:pPr>
              <a:defRPr/>
            </a:pPr>
            <a:r>
              <a:rPr lang="en-US"/>
              <a:t>Phase-II First Review</a:t>
            </a:r>
            <a:endParaRPr lang="en-US" dirty="0"/>
          </a:p>
        </p:txBody>
      </p:sp>
      <p:sp>
        <p:nvSpPr>
          <p:cNvPr id="5" name="Footer Placeholder 4">
            <a:extLst>
              <a:ext uri="{FF2B5EF4-FFF2-40B4-BE49-F238E27FC236}">
                <a16:creationId xmlns:a16="http://schemas.microsoft.com/office/drawing/2014/main" id="{3D155C22-5367-2291-1891-401FF092B3CB}"/>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C83AE5BA-5A76-24D2-50A2-F8261E95EF52}"/>
              </a:ext>
            </a:extLst>
          </p:cNvPr>
          <p:cNvSpPr>
            <a:spLocks noGrp="1"/>
          </p:cNvSpPr>
          <p:nvPr>
            <p:ph type="sldNum" sz="quarter" idx="12"/>
          </p:nvPr>
        </p:nvSpPr>
        <p:spPr/>
        <p:txBody>
          <a:bodyPr/>
          <a:lstStyle/>
          <a:p>
            <a:pPr>
              <a:defRPr/>
            </a:pPr>
            <a:fld id="{BDC2143B-610F-499C-A392-DFFBE135A7B2}" type="slidenum">
              <a:rPr lang="en-US" altLang="en-US" smtClean="0"/>
              <a:pPr>
                <a:defRPr/>
              </a:pPr>
              <a:t>17</a:t>
            </a:fld>
            <a:endParaRPr lang="en-US" altLang="en-US"/>
          </a:p>
        </p:txBody>
      </p:sp>
    </p:spTree>
    <p:extLst>
      <p:ext uri="{BB962C8B-B14F-4D97-AF65-F5344CB8AC3E}">
        <p14:creationId xmlns:p14="http://schemas.microsoft.com/office/powerpoint/2010/main" val="194412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altLang="en-US" sz="2800" b="1" dirty="0">
                <a:solidFill>
                  <a:srgbClr val="FF0000"/>
                </a:solidFill>
              </a:rPr>
              <a:t>Conclusion</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a:xfrm>
            <a:off x="812800" y="1606795"/>
            <a:ext cx="10668000" cy="4542078"/>
          </a:xfrm>
        </p:spPr>
        <p:txBody>
          <a:bodyPr/>
          <a:lstStyle/>
          <a:p>
            <a:pPr marL="0" indent="0" algn="just">
              <a:buClr>
                <a:srgbClr val="CC0000"/>
              </a:buClr>
              <a:buNone/>
              <a:defRPr/>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In conclusion, the proposed mobile application represents a significant advancement in addressing the multifaceted needs of undertrial prisoners in India. By providing comprehensive legal aid, rehabilitation services, and resource access, the app aims to alleviate the challenges faced by this vulnerable population. Through secure communication channels and user-friendly interfaces, it empowers prisoners with essential information and support. Collaboration with legal aid organizations, healthcare providers, and vocational training centers ensures a holistic approach to prisoner well-being. Continuous monitoring and evaluation enable the app to adapt and improve based on user feedback and changing needs. This initiative not only promotes access to justice and rehabilitation but also contributes to broader criminal justice reforms and the upholding of human rights principles. Ultimately, the mobile application aspires to facilitate social integration and enhance the overall well-being of undertrial prisoners, fostering a more inclusive and humane prison system in India.</a:t>
            </a:r>
          </a:p>
          <a:p>
            <a:pPr marL="0" indent="0" algn="just">
              <a:buClr>
                <a:srgbClr val="CC0000"/>
              </a:buClr>
              <a:buNone/>
              <a:defRPr/>
            </a:pPr>
            <a:br>
              <a:rPr kumimoji="0" lang="en-IN" altLang="en-US" sz="22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2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C787E1D2-32DB-EA88-40FF-6D41553CE504}"/>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F6D9400E-12B9-3AF6-FC4B-9B4C0B1549BF}"/>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3392B983-1A01-9183-3583-86ACF6643A20}"/>
              </a:ext>
            </a:extLst>
          </p:cNvPr>
          <p:cNvSpPr>
            <a:spLocks noGrp="1"/>
          </p:cNvSpPr>
          <p:nvPr>
            <p:ph type="sldNum" sz="quarter" idx="12"/>
          </p:nvPr>
        </p:nvSpPr>
        <p:spPr/>
        <p:txBody>
          <a:bodyPr/>
          <a:lstStyle/>
          <a:p>
            <a:pPr>
              <a:defRPr/>
            </a:pPr>
            <a:fld id="{BDC2143B-610F-499C-A392-DFFBE135A7B2}" type="slidenum">
              <a:rPr lang="en-US" altLang="en-US" smtClean="0"/>
              <a:pPr>
                <a:defRPr/>
              </a:pPr>
              <a:t>18</a:t>
            </a:fld>
            <a:endParaRPr lang="en-US" altLang="en-US"/>
          </a:p>
        </p:txBody>
      </p:sp>
    </p:spTree>
    <p:extLst>
      <p:ext uri="{BB962C8B-B14F-4D97-AF65-F5344CB8AC3E}">
        <p14:creationId xmlns:p14="http://schemas.microsoft.com/office/powerpoint/2010/main" val="236916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altLang="en-US" sz="3200" b="1" dirty="0">
                <a:solidFill>
                  <a:srgbClr val="FF0000"/>
                </a:solidFill>
              </a:rPr>
              <a:t>References</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a:xfrm>
            <a:off x="762000" y="1587782"/>
            <a:ext cx="10668000" cy="4267200"/>
          </a:xfrm>
        </p:spPr>
        <p:txBody>
          <a:bodyPr/>
          <a:lstStyle/>
          <a:p>
            <a:pPr marL="342900" lvl="0" indent="-342900" algn="just">
              <a:buFont typeface="+mj-lt"/>
              <a:buAutoNum type="arabicPeriod"/>
            </a:pPr>
            <a:r>
              <a:rPr lang="en-US" sz="2200" dirty="0">
                <a:solidFill>
                  <a:srgbClr val="000000"/>
                </a:solidFill>
                <a:effectLst/>
                <a:latin typeface="Times New Roman" panose="02020603050405020304" pitchFamily="18" charset="0"/>
                <a:ea typeface="SimSun" panose="02010600030101010101" pitchFamily="2" charset="-122"/>
              </a:rPr>
              <a:t>Ministry of Home Affairs, Government of India. (2020). Model Prison Manual for the Superintendence and Management of Prisons in India.</a:t>
            </a:r>
          </a:p>
          <a:p>
            <a:pPr marL="342900" lvl="0" indent="-342900" algn="just">
              <a:buFont typeface="+mj-lt"/>
              <a:buAutoNum type="arabicPeriod"/>
            </a:pPr>
            <a:endParaRPr lang="en-US" sz="2200" dirty="0">
              <a:solidFill>
                <a:srgbClr val="000000"/>
              </a:solidFill>
              <a:effectLst/>
              <a:latin typeface="Times New Roman" panose="02020603050405020304" pitchFamily="18" charset="0"/>
              <a:ea typeface="SimSun" panose="02010600030101010101" pitchFamily="2" charset="-122"/>
            </a:endParaRPr>
          </a:p>
          <a:p>
            <a:pPr marL="342900" lvl="0" indent="-342900" algn="just">
              <a:buFont typeface="+mj-lt"/>
              <a:buAutoNum type="arabicPeriod"/>
            </a:pPr>
            <a:r>
              <a:rPr lang="en-US" sz="2200" dirty="0">
                <a:solidFill>
                  <a:srgbClr val="000000"/>
                </a:solidFill>
                <a:effectLst/>
                <a:latin typeface="Times New Roman" panose="02020603050405020304" pitchFamily="18" charset="0"/>
                <a:ea typeface="SimSun" panose="02010600030101010101" pitchFamily="2" charset="-122"/>
              </a:rPr>
              <a:t>National Legal Services Authority (NALSA). (2021). Legal Aid Services for Undertrial Prisoners. Available at: </a:t>
            </a:r>
            <a:r>
              <a:rPr lang="en-US" sz="2200" dirty="0">
                <a:solidFill>
                  <a:srgbClr val="000000"/>
                </a:solidFill>
                <a:effectLst/>
                <a:latin typeface="Times New Roman" panose="02020603050405020304" pitchFamily="18" charset="0"/>
                <a:ea typeface="SimSun" panose="02010600030101010101" pitchFamily="2" charset="-122"/>
                <a:hlinkClick r:id="rId2"/>
              </a:rPr>
              <a:t>http://nalsa.gov.in/services/legal-aid-to-undertrial-prisoners</a:t>
            </a:r>
            <a:r>
              <a:rPr lang="en-US" sz="2200" dirty="0">
                <a:solidFill>
                  <a:srgbClr val="000000"/>
                </a:solidFill>
                <a:effectLst/>
                <a:latin typeface="Times New Roman" panose="02020603050405020304" pitchFamily="18" charset="0"/>
                <a:ea typeface="SimSun" panose="02010600030101010101" pitchFamily="2" charset="-122"/>
              </a:rPr>
              <a:t>  </a:t>
            </a:r>
          </a:p>
          <a:p>
            <a:pPr marL="342900" lvl="0" indent="-342900" algn="just">
              <a:buFont typeface="+mj-lt"/>
              <a:buAutoNum type="arabicPeriod"/>
            </a:pPr>
            <a:r>
              <a:rPr lang="en-US" sz="2200" dirty="0">
                <a:solidFill>
                  <a:srgbClr val="000000"/>
                </a:solidFill>
                <a:effectLst/>
                <a:latin typeface="Times New Roman" panose="02020603050405020304" pitchFamily="18" charset="0"/>
                <a:ea typeface="SimSun" panose="02010600030101010101" pitchFamily="2" charset="-122"/>
              </a:rPr>
              <a:t> World Health Organization (WHO). (2014). Prisons and Health. Available at: https://www.euro.who.int/__data/assets/pdf_file/0005/249188/Prisons-and-Health.pdf</a:t>
            </a:r>
            <a:endParaRPr lang="en-IN" sz="2200" dirty="0">
              <a:effectLst/>
              <a:latin typeface="Times New Roman" panose="02020603050405020304" pitchFamily="18" charset="0"/>
              <a:ea typeface="SimSun" panose="02010600030101010101" pitchFamily="2" charset="-122"/>
            </a:endParaRPr>
          </a:p>
        </p:txBody>
      </p:sp>
      <p:sp>
        <p:nvSpPr>
          <p:cNvPr id="7" name="Date Placeholder 6">
            <a:extLst>
              <a:ext uri="{FF2B5EF4-FFF2-40B4-BE49-F238E27FC236}">
                <a16:creationId xmlns:a16="http://schemas.microsoft.com/office/drawing/2014/main" id="{5654BF3B-7FCF-238C-1DB6-6D53BD02340A}"/>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C7B92263-1948-859A-F218-87D6917AE85F}"/>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4F428229-340D-AB4E-680A-D8ED1591A5E4}"/>
              </a:ext>
            </a:extLst>
          </p:cNvPr>
          <p:cNvSpPr>
            <a:spLocks noGrp="1"/>
          </p:cNvSpPr>
          <p:nvPr>
            <p:ph type="sldNum" sz="quarter" idx="12"/>
          </p:nvPr>
        </p:nvSpPr>
        <p:spPr>
          <a:xfrm>
            <a:off x="9176871" y="6553199"/>
            <a:ext cx="2641600" cy="476250"/>
          </a:xfrm>
        </p:spPr>
        <p:txBody>
          <a:bodyPr/>
          <a:lstStyle/>
          <a:p>
            <a:pPr>
              <a:defRPr/>
            </a:pPr>
            <a:fld id="{BDC2143B-610F-499C-A392-DFFBE135A7B2}" type="slidenum">
              <a:rPr lang="en-US" altLang="en-US" smtClean="0"/>
              <a:pPr>
                <a:defRPr/>
              </a:pPr>
              <a:t>19</a:t>
            </a:fld>
            <a:endParaRPr lang="en-US" altLang="en-US"/>
          </a:p>
        </p:txBody>
      </p:sp>
    </p:spTree>
    <p:extLst>
      <p:ext uri="{BB962C8B-B14F-4D97-AF65-F5344CB8AC3E}">
        <p14:creationId xmlns:p14="http://schemas.microsoft.com/office/powerpoint/2010/main" val="153016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sz="3200" b="1" dirty="0">
                <a:solidFill>
                  <a:srgbClr val="FF0000"/>
                </a:solidFill>
              </a:rPr>
              <a:t>A</a:t>
            </a:r>
            <a:r>
              <a:rPr lang="en-IN" sz="3200" b="1" dirty="0" err="1">
                <a:solidFill>
                  <a:srgbClr val="FF0000"/>
                </a:solidFill>
              </a:rPr>
              <a:t>bstract</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p:txBody>
          <a:bodyPr/>
          <a:lstStyle/>
          <a:p>
            <a:pPr marL="0" indent="0" algn="just">
              <a:buClr>
                <a:srgbClr val="CC0000"/>
              </a:buClr>
              <a:buNone/>
              <a:defRPr/>
            </a:pPr>
            <a:r>
              <a:rPr lang="en-US" sz="2200" dirty="0">
                <a:effectLst/>
                <a:latin typeface="Times New Roman" panose="02020603050405020304" pitchFamily="18" charset="0"/>
                <a:ea typeface="Times New Roman" panose="02020603050405020304" pitchFamily="18" charset="0"/>
              </a:rPr>
              <a:t>The Indian prison system faces significant challenges regarding undertrial prisoners who endure prolonged detention while awaiting trial. To alleviate their plight, a mobile application is proposed, offering comprehensive support for their legal, social, and psychological needs. This app connects undertrial prisoners with legal experts, clinics, and rehabilitation services through user-friendly interfaces and secure communication channels. It provides access to legal resources, including information on rights, procedures, and documentation management, alongside rehabilitation avenues such as educational materials, vocational training, and mental health support. Collaborations with legal aid organizations, healthcare providers, and training centers ensure diverse, tailored services. Continuous monitoring and iterative improvements ensure responsiveness to user feedback. By promoting access to justice, rehabilitation, and social integration, the app aims to empower undertrial prisoners, mitigate incarceration challenges, and enhance their overall well-being, aligning with broader criminal justice reforms and human rights principles in India.</a:t>
            </a:r>
            <a:br>
              <a:rPr kumimoji="0" lang="en-IN" altLang="en-US" sz="22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2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94681E24-667E-D09A-B4CA-44E554B4667A}"/>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12206323-7090-0053-9453-F926129703A3}"/>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0D31BFA9-7ED2-7E2D-863E-B6F36D8E7EF6}"/>
              </a:ext>
            </a:extLst>
          </p:cNvPr>
          <p:cNvSpPr>
            <a:spLocks noGrp="1"/>
          </p:cNvSpPr>
          <p:nvPr>
            <p:ph type="sldNum" sz="quarter" idx="12"/>
          </p:nvPr>
        </p:nvSpPr>
        <p:spPr/>
        <p:txBody>
          <a:bodyPr/>
          <a:lstStyle/>
          <a:p>
            <a:pPr>
              <a:defRPr/>
            </a:pPr>
            <a:fld id="{BDC2143B-610F-499C-A392-DFFBE135A7B2}" type="slidenum">
              <a:rPr lang="en-US" altLang="en-US" smtClean="0"/>
              <a:pPr>
                <a:defRPr/>
              </a:pPr>
              <a:t>2</a:t>
            </a:fld>
            <a:endParaRPr lang="en-US" altLang="en-US"/>
          </a:p>
        </p:txBody>
      </p:sp>
    </p:spTree>
    <p:extLst>
      <p:ext uri="{BB962C8B-B14F-4D97-AF65-F5344CB8AC3E}">
        <p14:creationId xmlns:p14="http://schemas.microsoft.com/office/powerpoint/2010/main" val="165838699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349C-5BE6-7AA1-4EE3-C4AA5A3BB314}"/>
              </a:ext>
            </a:extLst>
          </p:cNvPr>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6" name="Date Placeholder 5">
            <a:extLst>
              <a:ext uri="{FF2B5EF4-FFF2-40B4-BE49-F238E27FC236}">
                <a16:creationId xmlns:a16="http://schemas.microsoft.com/office/drawing/2014/main" id="{9AA92DCE-C972-BBE0-8F34-3FE8E33203B9}"/>
              </a:ext>
            </a:extLst>
          </p:cNvPr>
          <p:cNvSpPr>
            <a:spLocks noGrp="1"/>
          </p:cNvSpPr>
          <p:nvPr>
            <p:ph type="dt" sz="half" idx="10"/>
          </p:nvPr>
        </p:nvSpPr>
        <p:spPr/>
        <p:txBody>
          <a:bodyPr/>
          <a:lstStyle/>
          <a:p>
            <a:pPr>
              <a:defRPr/>
            </a:pPr>
            <a:r>
              <a:rPr lang="en-US" dirty="0"/>
              <a:t>Phase-II Final Review</a:t>
            </a:r>
          </a:p>
        </p:txBody>
      </p:sp>
      <p:sp>
        <p:nvSpPr>
          <p:cNvPr id="7" name="Footer Placeholder 6">
            <a:extLst>
              <a:ext uri="{FF2B5EF4-FFF2-40B4-BE49-F238E27FC236}">
                <a16:creationId xmlns:a16="http://schemas.microsoft.com/office/drawing/2014/main" id="{391F93E0-2B00-7E75-5B16-EB891A8D92B6}"/>
              </a:ext>
            </a:extLst>
          </p:cNvPr>
          <p:cNvSpPr>
            <a:spLocks noGrp="1"/>
          </p:cNvSpPr>
          <p:nvPr>
            <p:ph type="ftr" sz="quarter" idx="11"/>
          </p:nvPr>
        </p:nvSpPr>
        <p:spPr/>
        <p:txBody>
          <a:bodyPr/>
          <a:lstStyle/>
          <a:p>
            <a:pPr>
              <a:defRPr/>
            </a:pPr>
            <a:r>
              <a:rPr lang="en-US"/>
              <a:t>Department of Computer Science and Engineering</a:t>
            </a:r>
          </a:p>
        </p:txBody>
      </p:sp>
      <p:sp>
        <p:nvSpPr>
          <p:cNvPr id="8" name="Slide Number Placeholder 7">
            <a:extLst>
              <a:ext uri="{FF2B5EF4-FFF2-40B4-BE49-F238E27FC236}">
                <a16:creationId xmlns:a16="http://schemas.microsoft.com/office/drawing/2014/main" id="{0661F9D6-4F22-469C-3FC5-9D255DC779FB}"/>
              </a:ext>
            </a:extLst>
          </p:cNvPr>
          <p:cNvSpPr>
            <a:spLocks noGrp="1"/>
          </p:cNvSpPr>
          <p:nvPr>
            <p:ph type="sldNum" sz="quarter" idx="12"/>
          </p:nvPr>
        </p:nvSpPr>
        <p:spPr/>
        <p:txBody>
          <a:bodyPr/>
          <a:lstStyle/>
          <a:p>
            <a:pPr>
              <a:defRPr/>
            </a:pPr>
            <a:fld id="{F583B680-F650-469F-A231-392F163461F6}" type="slidenum">
              <a:rPr lang="en-US" altLang="en-US" smtClean="0"/>
              <a:pPr>
                <a:defRPr/>
              </a:pPr>
              <a:t>20</a:t>
            </a:fld>
            <a:endParaRPr lang="en-US" altLang="en-US"/>
          </a:p>
        </p:txBody>
      </p:sp>
    </p:spTree>
    <p:extLst>
      <p:ext uri="{BB962C8B-B14F-4D97-AF65-F5344CB8AC3E}">
        <p14:creationId xmlns:p14="http://schemas.microsoft.com/office/powerpoint/2010/main" val="227396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sz="3200" b="1" dirty="0">
                <a:solidFill>
                  <a:srgbClr val="FF0000"/>
                </a:solidFill>
              </a:rPr>
              <a:t>E</a:t>
            </a:r>
            <a:r>
              <a:rPr lang="en-IN" sz="3200" b="1" dirty="0" err="1">
                <a:solidFill>
                  <a:srgbClr val="FF0000"/>
                </a:solidFill>
              </a:rPr>
              <a:t>xisting</a:t>
            </a:r>
            <a:r>
              <a:rPr lang="en-IN" sz="3200" b="1" dirty="0">
                <a:solidFill>
                  <a:srgbClr val="FF0000"/>
                </a:solidFill>
              </a:rPr>
              <a:t> System</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p:txBody>
          <a:bodyPr/>
          <a:lstStyle/>
          <a:p>
            <a:pPr marL="0" indent="0" algn="just">
              <a:buClr>
                <a:srgbClr val="CC0000"/>
              </a:buClr>
              <a:buNone/>
              <a:defRPr/>
            </a:pPr>
            <a:r>
              <a:rPr lang="en-US" sz="2200" dirty="0">
                <a:effectLst/>
                <a:latin typeface="Times New Roman" panose="02020603050405020304" pitchFamily="18" charset="0"/>
                <a:ea typeface="Times New Roman" panose="02020603050405020304" pitchFamily="18" charset="0"/>
              </a:rPr>
              <a:t>The existing system for undertrial prisoners in India is plagued by prolonged detentions due to overburdened courts and inadequate legal representation. Undertrial prisoners often lack access to timely legal aid, resulting in extended incarceration without conviction. Current rehabilitation efforts are fragmented, with limited access to educational and vocational training programs. Psychological support is minimal, exacerbating mental health issues among detainees. Communication with legal experts and support services is cumbersome and inefficient. Legal documentation and case management are often disorganized, hindering effective legal proceedings. Coordination between legal aid organizations, healthcare providers, and vocational training centers is sporadic and insufficient. Monitoring and evaluation of existing support systems are inadequate, resulting in little scope for iterative improvements. Overall, the current system fails to holistically address the multifaceted needs of undertrial prisoners, contributing to their prolonged suffering and systemic inefficiencies.</a:t>
            </a:r>
            <a:br>
              <a:rPr kumimoji="0" lang="en-IN" altLang="en-US" sz="22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2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ACCAB913-7695-2C66-A0B5-F1B12AB851AC}"/>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95D70278-2BB4-395B-93A0-B6B268063473}"/>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29A2B535-07F2-DF43-E129-1A90425255EC}"/>
              </a:ext>
            </a:extLst>
          </p:cNvPr>
          <p:cNvSpPr>
            <a:spLocks noGrp="1"/>
          </p:cNvSpPr>
          <p:nvPr>
            <p:ph type="sldNum" sz="quarter" idx="12"/>
          </p:nvPr>
        </p:nvSpPr>
        <p:spPr/>
        <p:txBody>
          <a:bodyPr/>
          <a:lstStyle/>
          <a:p>
            <a:pPr>
              <a:defRPr/>
            </a:pPr>
            <a:fld id="{BDC2143B-610F-499C-A392-DFFBE135A7B2}" type="slidenum">
              <a:rPr lang="en-US" altLang="en-US" smtClean="0"/>
              <a:pPr>
                <a:defRPr/>
              </a:pPr>
              <a:t>3</a:t>
            </a:fld>
            <a:endParaRPr lang="en-US" altLang="en-US"/>
          </a:p>
        </p:txBody>
      </p:sp>
    </p:spTree>
    <p:extLst>
      <p:ext uri="{BB962C8B-B14F-4D97-AF65-F5344CB8AC3E}">
        <p14:creationId xmlns:p14="http://schemas.microsoft.com/office/powerpoint/2010/main" val="333931360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sz="3200" b="1" dirty="0">
                <a:solidFill>
                  <a:srgbClr val="FF0000"/>
                </a:solidFill>
              </a:rPr>
              <a:t>P</a:t>
            </a:r>
            <a:r>
              <a:rPr lang="en-IN" sz="3200" b="1" dirty="0" err="1">
                <a:solidFill>
                  <a:srgbClr val="FF0000"/>
                </a:solidFill>
              </a:rPr>
              <a:t>roposed</a:t>
            </a:r>
            <a:r>
              <a:rPr lang="en-IN" sz="3200" b="1" dirty="0">
                <a:solidFill>
                  <a:srgbClr val="FF0000"/>
                </a:solidFill>
              </a:rPr>
              <a:t> System</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a:xfrm>
            <a:off x="812800" y="1723105"/>
            <a:ext cx="10566400" cy="4267200"/>
          </a:xfrm>
        </p:spPr>
        <p:txBody>
          <a:bodyPr/>
          <a:lstStyle/>
          <a:p>
            <a:pPr marL="0" marR="0" lvl="0" indent="0" algn="just" defTabSz="914400" rtl="0" eaLnBrk="0" fontAlgn="base" latinLnBrk="0" hangingPunct="0">
              <a:lnSpc>
                <a:spcPct val="100000"/>
              </a:lnSpc>
              <a:spcBef>
                <a:spcPct val="20000"/>
              </a:spcBef>
              <a:spcAft>
                <a:spcPct val="0"/>
              </a:spcAft>
              <a:buClr>
                <a:srgbClr val="CC0000"/>
              </a:buClr>
              <a:buSzTx/>
              <a:buNone/>
              <a:tabLst/>
              <a:defRPr/>
            </a:pPr>
            <a:r>
              <a:rPr lang="en-US" sz="2200" dirty="0">
                <a:solidFill>
                  <a:srgbClr val="242424"/>
                </a:solidFill>
                <a:effectLst/>
                <a:latin typeface="Times New Roman" panose="02020603050405020304" pitchFamily="18" charset="0"/>
                <a:ea typeface="Times New Roman" panose="02020603050405020304" pitchFamily="18" charset="0"/>
              </a:rPr>
              <a:t>The proposed system is a mobile application designed to support undertrial prisoners in India, addressing their legal, social, and psychological needs. It connects prisoners with legal experts, clinics, and rehabilitation services through secure, user-friendly interfaces. The app provides access to legal resources, including rights information, legal procedures, and document management. Additionally, it offers rehabilitation resources such as educational materials, vocational training, and mental health support. Collaboration with legal aid organizations, healthcare providers, and training centers ensures comprehensive, tailored services. Continuous monitoring and iterative improvements keep the app responsive to user feedback. By facilitating access to justice and promoting rehabilitation, the app aims to empower undertrial prisoners and contribute to criminal justice reform and human rights in India's prison system.</a:t>
            </a:r>
            <a:endParaRPr lang="en-IN" sz="2200" dirty="0"/>
          </a:p>
        </p:txBody>
      </p:sp>
      <p:sp>
        <p:nvSpPr>
          <p:cNvPr id="7" name="Date Placeholder 6">
            <a:extLst>
              <a:ext uri="{FF2B5EF4-FFF2-40B4-BE49-F238E27FC236}">
                <a16:creationId xmlns:a16="http://schemas.microsoft.com/office/drawing/2014/main" id="{9FD29708-350C-C8F7-07E4-344D9DD80D6F}"/>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57F9ACBF-34BA-38FF-65D0-69DCC1F05DE5}"/>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88B0F0E9-1AE1-F421-5CC0-08742B7AB40A}"/>
              </a:ext>
            </a:extLst>
          </p:cNvPr>
          <p:cNvSpPr>
            <a:spLocks noGrp="1"/>
          </p:cNvSpPr>
          <p:nvPr>
            <p:ph type="sldNum" sz="quarter" idx="12"/>
          </p:nvPr>
        </p:nvSpPr>
        <p:spPr/>
        <p:txBody>
          <a:bodyPr/>
          <a:lstStyle/>
          <a:p>
            <a:pPr>
              <a:defRPr/>
            </a:pPr>
            <a:fld id="{BDC2143B-610F-499C-A392-DFFBE135A7B2}" type="slidenum">
              <a:rPr lang="en-US" altLang="en-US" smtClean="0"/>
              <a:pPr>
                <a:defRPr/>
              </a:pPr>
              <a:t>4</a:t>
            </a:fld>
            <a:endParaRPr lang="en-US" altLang="en-US"/>
          </a:p>
        </p:txBody>
      </p:sp>
    </p:spTree>
    <p:extLst>
      <p:ext uri="{BB962C8B-B14F-4D97-AF65-F5344CB8AC3E}">
        <p14:creationId xmlns:p14="http://schemas.microsoft.com/office/powerpoint/2010/main" val="35344831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IN" altLang="en-US" sz="3200" b="1" dirty="0">
                <a:solidFill>
                  <a:srgbClr val="FF0000"/>
                </a:solidFill>
              </a:rPr>
              <a:t>System Architecture</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tabLst/>
              <a:defRPr/>
            </a:pPr>
            <a:br>
              <a:rPr kumimoji="0" lang="en-IN" altLang="en-US" sz="28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A26FAB93-377C-3C2F-33E1-F3F9B80E8903}"/>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2D60CC1A-8459-5D08-6F6A-6A1E83A37846}"/>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C5216D8F-1DF4-60EE-7054-1FBF88625C8D}"/>
              </a:ext>
            </a:extLst>
          </p:cNvPr>
          <p:cNvSpPr>
            <a:spLocks noGrp="1"/>
          </p:cNvSpPr>
          <p:nvPr>
            <p:ph type="sldNum" sz="quarter" idx="12"/>
          </p:nvPr>
        </p:nvSpPr>
        <p:spPr/>
        <p:txBody>
          <a:bodyPr/>
          <a:lstStyle/>
          <a:p>
            <a:pPr>
              <a:defRPr/>
            </a:pPr>
            <a:fld id="{BDC2143B-610F-499C-A392-DFFBE135A7B2}" type="slidenum">
              <a:rPr lang="en-US" altLang="en-US" smtClean="0"/>
              <a:pPr>
                <a:defRPr/>
              </a:pPr>
              <a:t>5</a:t>
            </a:fld>
            <a:endParaRPr lang="en-US" altLang="en-US"/>
          </a:p>
        </p:txBody>
      </p:sp>
      <p:pic>
        <p:nvPicPr>
          <p:cNvPr id="5" name="Picture 4">
            <a:extLst>
              <a:ext uri="{FF2B5EF4-FFF2-40B4-BE49-F238E27FC236}">
                <a16:creationId xmlns:a16="http://schemas.microsoft.com/office/drawing/2014/main" id="{61E697DA-E18D-6470-5A30-03A982559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615" y="1763395"/>
            <a:ext cx="6627495" cy="4267200"/>
          </a:xfrm>
          <a:prstGeom prst="rect">
            <a:avLst/>
          </a:prstGeom>
        </p:spPr>
      </p:pic>
    </p:spTree>
    <p:extLst>
      <p:ext uri="{BB962C8B-B14F-4D97-AF65-F5344CB8AC3E}">
        <p14:creationId xmlns:p14="http://schemas.microsoft.com/office/powerpoint/2010/main" val="106677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altLang="en-US" sz="3200" b="1" dirty="0">
                <a:solidFill>
                  <a:srgbClr val="FF0000"/>
                </a:solidFill>
              </a:rPr>
              <a:t>List of Modules</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p:txBody>
          <a:bodyPr/>
          <a:lstStyle/>
          <a:p>
            <a:pPr algn="just">
              <a:lnSpc>
                <a:spcPct val="150000"/>
              </a:lnSpc>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Legal Aid</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Module</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Rehabilitation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Module</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Resource Access Module</a:t>
            </a:r>
          </a:p>
          <a:p>
            <a:pPr algn="just">
              <a:lnSpc>
                <a:spcPct val="150000"/>
              </a:lnSpc>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Communication and Feedback</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Module</a:t>
            </a:r>
          </a:p>
          <a:p>
            <a:pPr algn="just">
              <a:lnSpc>
                <a:spcPct val="150000"/>
              </a:lnSpc>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Monitoring and Evaluation Module</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rgbClr val="CC0000"/>
              </a:buClr>
              <a:buSzTx/>
              <a:buNone/>
              <a:tabLst/>
              <a:defRPr/>
            </a:pPr>
            <a:br>
              <a:rPr kumimoji="0" lang="en-IN" altLang="en-US" sz="2800" b="0" i="0" u="none" strike="noStrike" kern="0" cap="none" spc="0" normalizeH="0" baseline="0" noProof="0" dirty="0">
                <a:ln>
                  <a:noFill/>
                </a:ln>
                <a:solidFill>
                  <a:srgbClr val="000000"/>
                </a:solidFill>
                <a:effectLst/>
                <a:uLnTx/>
                <a:uFillTx/>
                <a:latin typeface="Verdana"/>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a:ea typeface="+mn-ea"/>
              <a:cs typeface="+mn-cs"/>
            </a:endParaRPr>
          </a:p>
          <a:p>
            <a:pPr marL="0" indent="0">
              <a:buNone/>
            </a:pPr>
            <a:endParaRPr lang="en-IN" dirty="0"/>
          </a:p>
        </p:txBody>
      </p:sp>
      <p:sp>
        <p:nvSpPr>
          <p:cNvPr id="7" name="Date Placeholder 6">
            <a:extLst>
              <a:ext uri="{FF2B5EF4-FFF2-40B4-BE49-F238E27FC236}">
                <a16:creationId xmlns:a16="http://schemas.microsoft.com/office/drawing/2014/main" id="{5937B64B-F038-4ABC-650A-AFC14DF6B215}"/>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2B5EA9E2-96D6-A888-03F4-2C3EE2CD2C04}"/>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B397A9A4-C4A8-9531-7D2B-8189B3063381}"/>
              </a:ext>
            </a:extLst>
          </p:cNvPr>
          <p:cNvSpPr>
            <a:spLocks noGrp="1"/>
          </p:cNvSpPr>
          <p:nvPr>
            <p:ph type="sldNum" sz="quarter" idx="12"/>
          </p:nvPr>
        </p:nvSpPr>
        <p:spPr/>
        <p:txBody>
          <a:bodyPr/>
          <a:lstStyle/>
          <a:p>
            <a:pPr>
              <a:defRPr/>
            </a:pPr>
            <a:fld id="{BDC2143B-610F-499C-A392-DFFBE135A7B2}" type="slidenum">
              <a:rPr lang="en-US" altLang="en-US" smtClean="0"/>
              <a:pPr>
                <a:defRPr/>
              </a:pPr>
              <a:t>6</a:t>
            </a:fld>
            <a:endParaRPr lang="en-US" altLang="en-US"/>
          </a:p>
        </p:txBody>
      </p:sp>
    </p:spTree>
    <p:extLst>
      <p:ext uri="{BB962C8B-B14F-4D97-AF65-F5344CB8AC3E}">
        <p14:creationId xmlns:p14="http://schemas.microsoft.com/office/powerpoint/2010/main" val="65101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018A-016D-CA20-9228-A14BE7D00458}"/>
              </a:ext>
            </a:extLst>
          </p:cNvPr>
          <p:cNvSpPr>
            <a:spLocks noGrp="1"/>
          </p:cNvSpPr>
          <p:nvPr>
            <p:ph type="title"/>
          </p:nvPr>
        </p:nvSpPr>
        <p:spPr/>
        <p:txBody>
          <a:bodyPr/>
          <a:lstStyle/>
          <a:p>
            <a:r>
              <a:rPr lang="en-US" altLang="en-US" sz="3200" b="1" dirty="0">
                <a:solidFill>
                  <a:srgbClr val="FF0000"/>
                </a:solidFill>
              </a:rPr>
              <a:t>Functional Description for each modules</a:t>
            </a:r>
            <a:endParaRPr lang="en-IN" sz="2800" dirty="0"/>
          </a:p>
        </p:txBody>
      </p:sp>
      <p:sp>
        <p:nvSpPr>
          <p:cNvPr id="3" name="Content Placeholder 2">
            <a:extLst>
              <a:ext uri="{FF2B5EF4-FFF2-40B4-BE49-F238E27FC236}">
                <a16:creationId xmlns:a16="http://schemas.microsoft.com/office/drawing/2014/main" id="{01F36FF0-FD4A-EE78-6CA2-4ADCB6BA1B65}"/>
              </a:ext>
            </a:extLst>
          </p:cNvPr>
          <p:cNvSpPr>
            <a:spLocks noGrp="1"/>
          </p:cNvSpPr>
          <p:nvPr>
            <p:ph idx="1"/>
          </p:nvPr>
        </p:nvSpPr>
        <p:spPr/>
        <p:txBody>
          <a:bodyPr/>
          <a:lstStyle/>
          <a:p>
            <a:pPr algn="just">
              <a:buClr>
                <a:srgbClr val="CC0000"/>
              </a:buClr>
              <a:defRPr/>
            </a:pPr>
            <a:r>
              <a:rPr lang="en-US" altLang="en-US" sz="2400" b="1" dirty="0">
                <a:solidFill>
                  <a:srgbClr val="000000"/>
                </a:solidFill>
                <a:latin typeface="Times New Roman" panose="02020603050405020304" pitchFamily="18" charset="0"/>
                <a:cs typeface="Times New Roman" panose="02020603050405020304" pitchFamily="18" charset="0"/>
              </a:rPr>
              <a:t>Legal Aid</a:t>
            </a:r>
            <a:r>
              <a:rPr kumimoji="0" lang="en-US" altLang="en-US" sz="24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Module</a:t>
            </a:r>
            <a:r>
              <a:rPr kumimoji="0" lang="en-US" altLang="en-US" sz="2800" b="0" i="0" u="none" strike="noStrike" kern="0" cap="none" spc="0" normalizeH="0" baseline="0" noProof="0" dirty="0">
                <a:ln>
                  <a:noFill/>
                </a:ln>
                <a:solidFill>
                  <a:srgbClr val="000000"/>
                </a:solidFill>
                <a:effectLst/>
                <a:uLnTx/>
                <a:uFillTx/>
                <a:latin typeface="Roboto"/>
                <a:cs typeface="Times New Roman" panose="02020603050405020304" pitchFamily="18" charset="0"/>
              </a:rPr>
              <a:t>: </a:t>
            </a:r>
            <a:r>
              <a:rPr kumimoji="0" lang="en-US" altLang="en-US" sz="2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Legal Aid Module is designed to provide comprehensive legal support to undertrial prisoners. It connects users with legal experts and clinics, facilitating access to pro bono legal services. The module includes a secure communication platform for confidential consultations between prisoners and legal advisors. It offers detailed information on legal rights, court procedures, and case documentation management. Users can access a library of legal resources and FAQs to better understand their situations. The module also features tools for tracking case progress and receiving updates on court dates and legal proceedings. By integrating with legal aid organizations, it ensures timely and accurate legal assistance. The aim is to empower prisoners with the knowledge and support needed to navigate the legal system effectively.</a:t>
            </a:r>
          </a:p>
          <a:p>
            <a:pPr marL="0" indent="0" algn="just">
              <a:buClr>
                <a:srgbClr val="CC0000"/>
              </a:buClr>
              <a:buNone/>
              <a:defRPr/>
            </a:pPr>
            <a:br>
              <a:rPr kumimoji="0" lang="en-IN" altLang="en-US" sz="2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endParaRPr kumimoji="0" lang="en-IN" altLang="en-US" sz="2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indent="0">
              <a:buNone/>
            </a:pPr>
            <a:endParaRPr lang="en-IN" dirty="0"/>
          </a:p>
        </p:txBody>
      </p:sp>
      <p:sp>
        <p:nvSpPr>
          <p:cNvPr id="7" name="Date Placeholder 6">
            <a:extLst>
              <a:ext uri="{FF2B5EF4-FFF2-40B4-BE49-F238E27FC236}">
                <a16:creationId xmlns:a16="http://schemas.microsoft.com/office/drawing/2014/main" id="{B64BAADE-08DF-CAC6-CEE3-B733463D8882}"/>
              </a:ext>
            </a:extLst>
          </p:cNvPr>
          <p:cNvSpPr>
            <a:spLocks noGrp="1"/>
          </p:cNvSpPr>
          <p:nvPr>
            <p:ph type="dt" sz="half" idx="10"/>
          </p:nvPr>
        </p:nvSpPr>
        <p:spPr/>
        <p:txBody>
          <a:bodyPr/>
          <a:lstStyle/>
          <a:p>
            <a:pPr>
              <a:defRPr/>
            </a:pPr>
            <a:r>
              <a:rPr lang="en-US" dirty="0"/>
              <a:t>Phase-II Final Review</a:t>
            </a:r>
          </a:p>
        </p:txBody>
      </p:sp>
      <p:sp>
        <p:nvSpPr>
          <p:cNvPr id="8" name="Footer Placeholder 7">
            <a:extLst>
              <a:ext uri="{FF2B5EF4-FFF2-40B4-BE49-F238E27FC236}">
                <a16:creationId xmlns:a16="http://schemas.microsoft.com/office/drawing/2014/main" id="{A359261F-2A8B-66A2-734A-82A79B3F86BD}"/>
              </a:ext>
            </a:extLst>
          </p:cNvPr>
          <p:cNvSpPr>
            <a:spLocks noGrp="1"/>
          </p:cNvSpPr>
          <p:nvPr>
            <p:ph type="ftr" sz="quarter" idx="11"/>
          </p:nvPr>
        </p:nvSpPr>
        <p:spPr/>
        <p:txBody>
          <a:bodyPr/>
          <a:lstStyle/>
          <a:p>
            <a:pPr>
              <a:defRPr/>
            </a:pPr>
            <a:r>
              <a:rPr lang="en-US"/>
              <a:t>Department of Computer Science and Engineering</a:t>
            </a:r>
          </a:p>
        </p:txBody>
      </p:sp>
      <p:sp>
        <p:nvSpPr>
          <p:cNvPr id="9" name="Slide Number Placeholder 8">
            <a:extLst>
              <a:ext uri="{FF2B5EF4-FFF2-40B4-BE49-F238E27FC236}">
                <a16:creationId xmlns:a16="http://schemas.microsoft.com/office/drawing/2014/main" id="{430516C6-DA3F-ABF5-4C0A-F26A79DAF925}"/>
              </a:ext>
            </a:extLst>
          </p:cNvPr>
          <p:cNvSpPr>
            <a:spLocks noGrp="1"/>
          </p:cNvSpPr>
          <p:nvPr>
            <p:ph type="sldNum" sz="quarter" idx="12"/>
          </p:nvPr>
        </p:nvSpPr>
        <p:spPr/>
        <p:txBody>
          <a:bodyPr/>
          <a:lstStyle/>
          <a:p>
            <a:pPr>
              <a:defRPr/>
            </a:pPr>
            <a:fld id="{BDC2143B-610F-499C-A392-DFFBE135A7B2}" type="slidenum">
              <a:rPr lang="en-US" altLang="en-US" smtClean="0"/>
              <a:pPr>
                <a:defRPr/>
              </a:pPr>
              <a:t>7</a:t>
            </a:fld>
            <a:endParaRPr lang="en-US" altLang="en-US"/>
          </a:p>
        </p:txBody>
      </p:sp>
    </p:spTree>
    <p:extLst>
      <p:ext uri="{BB962C8B-B14F-4D97-AF65-F5344CB8AC3E}">
        <p14:creationId xmlns:p14="http://schemas.microsoft.com/office/powerpoint/2010/main" val="517529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8A0D-D016-4706-BCB0-B285FF79636C}"/>
              </a:ext>
            </a:extLst>
          </p:cNvPr>
          <p:cNvSpPr>
            <a:spLocks noGrp="1"/>
          </p:cNvSpPr>
          <p:nvPr>
            <p:ph type="title"/>
          </p:nvPr>
        </p:nvSpPr>
        <p:spPr/>
        <p:txBody>
          <a:bodyPr/>
          <a:lstStyle/>
          <a:p>
            <a:r>
              <a:rPr lang="en-US" b="1" dirty="0">
                <a:solidFill>
                  <a:srgbClr val="FF0000"/>
                </a:solidFill>
              </a:rPr>
              <a:t>Functional Description of Module</a:t>
            </a:r>
            <a:endParaRPr lang="en-IN" b="1" dirty="0">
              <a:solidFill>
                <a:srgbClr val="FF0000"/>
              </a:solidFill>
            </a:endParaRPr>
          </a:p>
        </p:txBody>
      </p:sp>
      <p:sp>
        <p:nvSpPr>
          <p:cNvPr id="3" name="Content Placeholder 2">
            <a:extLst>
              <a:ext uri="{FF2B5EF4-FFF2-40B4-BE49-F238E27FC236}">
                <a16:creationId xmlns:a16="http://schemas.microsoft.com/office/drawing/2014/main" id="{04006A2F-E2AB-45F2-AE43-C53BCB3BAC28}"/>
              </a:ext>
            </a:extLst>
          </p:cNvPr>
          <p:cNvSpPr>
            <a:spLocks noGrp="1"/>
          </p:cNvSpPr>
          <p:nvPr>
            <p:ph idx="1"/>
          </p:nvPr>
        </p:nvSpPr>
        <p:spPr/>
        <p:txBody>
          <a:bodyPr/>
          <a:lstStyle/>
          <a:p>
            <a:pPr marL="0" indent="0" algn="just">
              <a:buNone/>
            </a:pPr>
            <a:r>
              <a:rPr kumimoji="0" lang="en-US" altLang="en-US" sz="24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Rehabilitation Module</a:t>
            </a:r>
            <a:r>
              <a:rPr kumimoji="0" lang="en-US" altLang="en-US" sz="2400" b="0" i="0" u="none" strike="noStrike" kern="0" cap="none" spc="0" normalizeH="0" baseline="0" noProof="0" dirty="0">
                <a:ln>
                  <a:noFill/>
                </a:ln>
                <a:solidFill>
                  <a:srgbClr val="000000"/>
                </a:solidFill>
                <a:effectLst/>
                <a:uLnTx/>
                <a:uFillTx/>
                <a:latin typeface="Roboto"/>
                <a:cs typeface="Times New Roman" panose="02020603050405020304" pitchFamily="18" charset="0"/>
              </a:rPr>
              <a:t>:</a:t>
            </a:r>
            <a:r>
              <a:rPr lang="en-US" sz="2200" dirty="0">
                <a:effectLst/>
                <a:latin typeface="Times New Roman" panose="02020603050405020304" pitchFamily="18" charset="0"/>
                <a:ea typeface="Times New Roman" panose="02020603050405020304" pitchFamily="18" charset="0"/>
              </a:rPr>
              <a:t>The Rehabilitation Services Module provides comprehensive support aimed at reintegrating undertrial prisoners into society. It includes educational materials covering various subjects to enhance literacy and knowledge. Vocational training programs equip prisoners with practical skills for employment opportunities post-release. The module also offers mental health support, providing access to counseling and therapy resources to address psychological needs. Progress tracking features help monitor individual advancement in educational and vocational activities. Collaboration with external training centers and mental health professionals ensures high-quality, tailored services. Additionally, the module facilitates workshops and seminars to promote personal development. Continuous updates and feedback mechanisms ensure the module remains relevant and effective in addressing rehabilitation needs.</a:t>
            </a:r>
            <a:endParaRPr lang="en-IN" sz="2200" dirty="0"/>
          </a:p>
        </p:txBody>
      </p:sp>
      <p:sp>
        <p:nvSpPr>
          <p:cNvPr id="4" name="Date Placeholder 3">
            <a:extLst>
              <a:ext uri="{FF2B5EF4-FFF2-40B4-BE49-F238E27FC236}">
                <a16:creationId xmlns:a16="http://schemas.microsoft.com/office/drawing/2014/main" id="{68CCC215-DB15-4B35-995A-003AB2B99E17}"/>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64AEB533-B074-4E9E-A758-65ABEED335BE}"/>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416353A5-8BEA-4A3F-8539-F32E39B3285D}"/>
              </a:ext>
            </a:extLst>
          </p:cNvPr>
          <p:cNvSpPr>
            <a:spLocks noGrp="1"/>
          </p:cNvSpPr>
          <p:nvPr>
            <p:ph type="sldNum" sz="quarter" idx="12"/>
          </p:nvPr>
        </p:nvSpPr>
        <p:spPr/>
        <p:txBody>
          <a:bodyPr/>
          <a:lstStyle/>
          <a:p>
            <a:pPr>
              <a:defRPr/>
            </a:pPr>
            <a:fld id="{BDC2143B-610F-499C-A392-DFFBE135A7B2}" type="slidenum">
              <a:rPr lang="en-US" altLang="en-US" smtClean="0"/>
              <a:pPr>
                <a:defRPr/>
              </a:pPr>
              <a:t>8</a:t>
            </a:fld>
            <a:endParaRPr lang="en-US" altLang="en-US"/>
          </a:p>
        </p:txBody>
      </p:sp>
    </p:spTree>
    <p:extLst>
      <p:ext uri="{BB962C8B-B14F-4D97-AF65-F5344CB8AC3E}">
        <p14:creationId xmlns:p14="http://schemas.microsoft.com/office/powerpoint/2010/main" val="136951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A621-F250-48FB-8676-C548A1192BDB}"/>
              </a:ext>
            </a:extLst>
          </p:cNvPr>
          <p:cNvSpPr>
            <a:spLocks noGrp="1"/>
          </p:cNvSpPr>
          <p:nvPr>
            <p:ph type="title"/>
          </p:nvPr>
        </p:nvSpPr>
        <p:spPr/>
        <p:txBody>
          <a:bodyPr/>
          <a:lstStyle/>
          <a:p>
            <a:r>
              <a:rPr lang="en-US" b="1" dirty="0">
                <a:solidFill>
                  <a:srgbClr val="FF0000"/>
                </a:solidFill>
              </a:rPr>
              <a:t>Functional Description of Module</a:t>
            </a:r>
            <a:endParaRPr lang="en-IN" dirty="0"/>
          </a:p>
        </p:txBody>
      </p:sp>
      <p:sp>
        <p:nvSpPr>
          <p:cNvPr id="3" name="Content Placeholder 2">
            <a:extLst>
              <a:ext uri="{FF2B5EF4-FFF2-40B4-BE49-F238E27FC236}">
                <a16:creationId xmlns:a16="http://schemas.microsoft.com/office/drawing/2014/main" id="{D4444AD4-1AEE-425F-B3FB-3F63343629B4}"/>
              </a:ext>
            </a:extLst>
          </p:cNvPr>
          <p:cNvSpPr>
            <a:spLocks noGrp="1"/>
          </p:cNvSpPr>
          <p:nvPr>
            <p:ph idx="1"/>
          </p:nvPr>
        </p:nvSpPr>
        <p:spPr/>
        <p:txBody>
          <a:bodyPr/>
          <a:lstStyle/>
          <a:p>
            <a:pPr marL="0" indent="0" algn="just">
              <a:buNone/>
            </a:pPr>
            <a:r>
              <a:rPr lang="en-US" sz="2400" b="1" dirty="0">
                <a:latin typeface="Times New Roman" panose="02020603050405020304" pitchFamily="18" charset="0"/>
                <a:ea typeface="Times New Roman" panose="02020603050405020304" pitchFamily="18" charset="0"/>
              </a:rPr>
              <a:t>Resource Access </a:t>
            </a:r>
            <a:r>
              <a:rPr lang="en-US" sz="2400" b="1" dirty="0">
                <a:effectLst/>
                <a:latin typeface="Times New Roman" panose="02020603050405020304" pitchFamily="18" charset="0"/>
                <a:ea typeface="Times New Roman" panose="02020603050405020304" pitchFamily="18" charset="0"/>
              </a:rPr>
              <a:t>Module: </a:t>
            </a:r>
            <a:r>
              <a:rPr lang="en-US" sz="2200" dirty="0">
                <a:effectLst/>
                <a:latin typeface="Times New Roman" panose="02020603050405020304" pitchFamily="18" charset="0"/>
                <a:ea typeface="Times New Roman" panose="02020603050405020304" pitchFamily="18" charset="0"/>
              </a:rPr>
              <a:t>The Resource Access Module serves as a centralized repository for legal, social, and psychological support resources tailored to undertrial prisoners. It features a user-friendly interface, ensuring easy navigation and quick access to critical information. The module includes comprehensive legal resources, such as rights information, procedural guidelines, and document templates. Additionally, it provides educational materials, vocational training resources, and mental health support tools. Regular updates ensure the content remains accurate and relevant. The module facilitates secure access to various support services and allows prisoners to find information independently or with minimal assistance. By integrating diverse resources, the module aims to empower prisoners and enhance their self-sufficiency.</a:t>
            </a:r>
            <a:endParaRPr lang="en-IN" sz="2200" dirty="0"/>
          </a:p>
        </p:txBody>
      </p:sp>
      <p:sp>
        <p:nvSpPr>
          <p:cNvPr id="4" name="Date Placeholder 3">
            <a:extLst>
              <a:ext uri="{FF2B5EF4-FFF2-40B4-BE49-F238E27FC236}">
                <a16:creationId xmlns:a16="http://schemas.microsoft.com/office/drawing/2014/main" id="{0E35040C-90AF-476F-81ED-48E9C301D03E}"/>
              </a:ext>
            </a:extLst>
          </p:cNvPr>
          <p:cNvSpPr>
            <a:spLocks noGrp="1"/>
          </p:cNvSpPr>
          <p:nvPr>
            <p:ph type="dt" sz="half" idx="10"/>
          </p:nvPr>
        </p:nvSpPr>
        <p:spPr/>
        <p:txBody>
          <a:bodyPr/>
          <a:lstStyle/>
          <a:p>
            <a:pPr>
              <a:defRPr/>
            </a:pPr>
            <a:r>
              <a:rPr lang="en-US" dirty="0"/>
              <a:t>Phase-II Final Review</a:t>
            </a:r>
          </a:p>
        </p:txBody>
      </p:sp>
      <p:sp>
        <p:nvSpPr>
          <p:cNvPr id="5" name="Footer Placeholder 4">
            <a:extLst>
              <a:ext uri="{FF2B5EF4-FFF2-40B4-BE49-F238E27FC236}">
                <a16:creationId xmlns:a16="http://schemas.microsoft.com/office/drawing/2014/main" id="{F9DC91F4-C3E6-4460-845A-529F792960D1}"/>
              </a:ext>
            </a:extLst>
          </p:cNvPr>
          <p:cNvSpPr>
            <a:spLocks noGrp="1"/>
          </p:cNvSpPr>
          <p:nvPr>
            <p:ph type="ftr" sz="quarter" idx="11"/>
          </p:nvPr>
        </p:nvSpPr>
        <p:spPr/>
        <p:txBody>
          <a:bodyPr/>
          <a:lstStyle/>
          <a:p>
            <a:pPr>
              <a:defRPr/>
            </a:pPr>
            <a:r>
              <a:rPr lang="en-US"/>
              <a:t>Department of Computer Science and Engineering</a:t>
            </a:r>
          </a:p>
        </p:txBody>
      </p:sp>
      <p:sp>
        <p:nvSpPr>
          <p:cNvPr id="6" name="Slide Number Placeholder 5">
            <a:extLst>
              <a:ext uri="{FF2B5EF4-FFF2-40B4-BE49-F238E27FC236}">
                <a16:creationId xmlns:a16="http://schemas.microsoft.com/office/drawing/2014/main" id="{A8F84170-D57B-4D87-8D97-9FF59316E736}"/>
              </a:ext>
            </a:extLst>
          </p:cNvPr>
          <p:cNvSpPr>
            <a:spLocks noGrp="1"/>
          </p:cNvSpPr>
          <p:nvPr>
            <p:ph type="sldNum" sz="quarter" idx="12"/>
          </p:nvPr>
        </p:nvSpPr>
        <p:spPr/>
        <p:txBody>
          <a:bodyPr/>
          <a:lstStyle/>
          <a:p>
            <a:pPr>
              <a:defRPr/>
            </a:pPr>
            <a:fld id="{BDC2143B-610F-499C-A392-DFFBE135A7B2}" type="slidenum">
              <a:rPr lang="en-US" altLang="en-US" smtClean="0"/>
              <a:pPr>
                <a:defRPr/>
              </a:pPr>
              <a:t>9</a:t>
            </a:fld>
            <a:endParaRPr lang="en-US" altLang="en-US"/>
          </a:p>
        </p:txBody>
      </p:sp>
    </p:spTree>
    <p:extLst>
      <p:ext uri="{BB962C8B-B14F-4D97-AF65-F5344CB8AC3E}">
        <p14:creationId xmlns:p14="http://schemas.microsoft.com/office/powerpoint/2010/main" val="872543881"/>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4.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
  <TotalTime>571</TotalTime>
  <Words>1661</Words>
  <Application>Microsoft Office PowerPoint</Application>
  <PresentationFormat>Widescreen</PresentationFormat>
  <Paragraphs>106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Roboto</vt:lpstr>
      <vt:lpstr>Times New Roman</vt:lpstr>
      <vt:lpstr>Verdana</vt:lpstr>
      <vt:lpstr>Wingdings</vt:lpstr>
      <vt:lpstr>Profile</vt:lpstr>
      <vt:lpstr>PowerPoint Presentation</vt:lpstr>
      <vt:lpstr>Abstract</vt:lpstr>
      <vt:lpstr>Existing System</vt:lpstr>
      <vt:lpstr>Proposed System</vt:lpstr>
      <vt:lpstr>System Architecture</vt:lpstr>
      <vt:lpstr>List of Modules</vt:lpstr>
      <vt:lpstr>Functional Description for each modules</vt:lpstr>
      <vt:lpstr>Functional Description of Module</vt:lpstr>
      <vt:lpstr>Functional Description of Module</vt:lpstr>
      <vt:lpstr>Functional Description of Module</vt:lpstr>
      <vt:lpstr>Functional Description of Module</vt:lpstr>
      <vt:lpstr>Output</vt:lpstr>
      <vt:lpstr>Output</vt:lpstr>
      <vt:lpstr>Output</vt:lpstr>
      <vt:lpstr>Output</vt:lpstr>
      <vt:lpstr>Output</vt:lpstr>
      <vt:lpstr>Output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DURAI MURUGAN N</dc:creator>
  <cp:lastModifiedBy>Dakshnamoorthy M</cp:lastModifiedBy>
  <cp:revision>13</cp:revision>
  <dcterms:created xsi:type="dcterms:W3CDTF">2023-08-03T04:32:32Z</dcterms:created>
  <dcterms:modified xsi:type="dcterms:W3CDTF">2024-05-20T04:33:05Z</dcterms:modified>
</cp:coreProperties>
</file>